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95" r:id="rId2"/>
    <p:sldId id="323" r:id="rId3"/>
    <p:sldId id="324" r:id="rId4"/>
    <p:sldId id="325" r:id="rId5"/>
    <p:sldId id="326" r:id="rId6"/>
    <p:sldId id="328" r:id="rId7"/>
    <p:sldId id="327" r:id="rId8"/>
    <p:sldId id="334" r:id="rId9"/>
    <p:sldId id="265" r:id="rId10"/>
    <p:sldId id="266" r:id="rId11"/>
    <p:sldId id="336" r:id="rId12"/>
    <p:sldId id="339" r:id="rId13"/>
    <p:sldId id="338" r:id="rId14"/>
    <p:sldId id="337" r:id="rId15"/>
    <p:sldId id="317" r:id="rId16"/>
    <p:sldId id="302" r:id="rId17"/>
    <p:sldId id="296" r:id="rId18"/>
    <p:sldId id="304" r:id="rId19"/>
    <p:sldId id="344" r:id="rId20"/>
    <p:sldId id="345" r:id="rId21"/>
    <p:sldId id="305" r:id="rId22"/>
    <p:sldId id="307" r:id="rId23"/>
    <p:sldId id="347" r:id="rId24"/>
    <p:sldId id="348" r:id="rId25"/>
    <p:sldId id="275" r:id="rId26"/>
    <p:sldId id="267" r:id="rId27"/>
    <p:sldId id="264" r:id="rId28"/>
    <p:sldId id="303" r:id="rId29"/>
    <p:sldId id="298" r:id="rId30"/>
    <p:sldId id="299" r:id="rId31"/>
    <p:sldId id="300" r:id="rId32"/>
    <p:sldId id="301" r:id="rId33"/>
    <p:sldId id="273" r:id="rId34"/>
    <p:sldId id="318" r:id="rId35"/>
    <p:sldId id="274" r:id="rId36"/>
    <p:sldId id="278" r:id="rId37"/>
    <p:sldId id="310" r:id="rId38"/>
    <p:sldId id="308" r:id="rId39"/>
    <p:sldId id="309" r:id="rId40"/>
    <p:sldId id="283" r:id="rId41"/>
    <p:sldId id="311" r:id="rId42"/>
    <p:sldId id="313" r:id="rId43"/>
    <p:sldId id="314" r:id="rId44"/>
    <p:sldId id="315" r:id="rId45"/>
    <p:sldId id="316" r:id="rId46"/>
    <p:sldId id="319" r:id="rId47"/>
    <p:sldId id="349" r:id="rId48"/>
    <p:sldId id="350" r:id="rId49"/>
    <p:sldId id="351" r:id="rId50"/>
    <p:sldId id="354" r:id="rId51"/>
    <p:sldId id="320" r:id="rId52"/>
    <p:sldId id="353" r:id="rId53"/>
    <p:sldId id="355" r:id="rId54"/>
    <p:sldId id="356" r:id="rId55"/>
    <p:sldId id="357" r:id="rId56"/>
    <p:sldId id="321" r:id="rId57"/>
    <p:sldId id="342" r:id="rId58"/>
    <p:sldId id="341" r:id="rId59"/>
    <p:sldId id="322" r:id="rId60"/>
    <p:sldId id="343" r:id="rId61"/>
    <p:sldId id="335" r:id="rId62"/>
    <p:sldId id="359" r:id="rId63"/>
    <p:sldId id="358" r:id="rId64"/>
    <p:sldId id="340" r:id="rId6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45" d="100"/>
          <a:sy n="45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B5FD-B87A-4F08-A9B6-C7A7E18F4B36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C548-03A2-49AF-9BB1-09E53D6FCC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0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C1E2B2-E1AB-4C74-AE12-36F665BB87BE}" type="slidenum">
              <a:rPr lang="en-US" altLang="es-AR" smtClean="0"/>
              <a:pPr algn="r" eaLnBrk="1" hangingPunct="1">
                <a:spcBef>
                  <a:spcPct val="0"/>
                </a:spcBef>
              </a:pPr>
              <a:t>62</a:t>
            </a:fld>
            <a:endParaRPr lang="en-US" altLang="es-A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B34E3A4-AEEA-4267-A6A6-8BAEF8CEB036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7209808-C875-4241-B245-5250E0248B2E}" type="datetimeFigureOut">
              <a:rPr lang="es-AR" smtClean="0"/>
              <a:pPr/>
              <a:t>07/11/2017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lang/String.html" TargetMode="External"/><Relationship Id="rId2" Type="http://schemas.openxmlformats.org/officeDocument/2006/relationships/hyperlink" Target="http://docs.oracle.com/javase/7/docs/api/javax/swing/Icon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Interfaces Gráficas de Usuario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776864" cy="525658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s-AR" sz="2800" dirty="0"/>
              <a:t>Las </a:t>
            </a:r>
            <a:r>
              <a:rPr lang="en-US" altLang="es-AR" sz="2800" b="1" dirty="0" err="1"/>
              <a:t>componentes</a:t>
            </a:r>
            <a:r>
              <a:rPr lang="en-US" altLang="es-AR" sz="2800" b="1" dirty="0"/>
              <a:t> </a:t>
            </a:r>
            <a:r>
              <a:rPr lang="en-US" altLang="es-AR" sz="2800" dirty="0"/>
              <a:t>de </a:t>
            </a:r>
            <a:r>
              <a:rPr lang="en-US" altLang="es-AR" sz="2800" dirty="0" err="1"/>
              <a:t>una</a:t>
            </a:r>
            <a:r>
              <a:rPr lang="en-US" altLang="es-AR" sz="2800" dirty="0"/>
              <a:t> GUI </a:t>
            </a:r>
            <a:r>
              <a:rPr lang="en-US" altLang="es-AR" sz="2800" dirty="0" err="1"/>
              <a:t>desarrollada</a:t>
            </a:r>
            <a:r>
              <a:rPr lang="en-US" altLang="es-AR" sz="2800" dirty="0"/>
              <a:t> en Java son </a:t>
            </a:r>
            <a:r>
              <a:rPr lang="en-US" altLang="es-AR" sz="2800" dirty="0" err="1" smtClean="0"/>
              <a:t>objetos</a:t>
            </a:r>
            <a:r>
              <a:rPr lang="en-US" altLang="es-AR" sz="2800" dirty="0" smtClean="0"/>
              <a:t> de </a:t>
            </a:r>
            <a:r>
              <a:rPr lang="en-US" altLang="es-AR" sz="2800" dirty="0" err="1"/>
              <a:t>una</a:t>
            </a:r>
            <a:r>
              <a:rPr lang="en-US" altLang="es-AR" sz="2800" dirty="0"/>
              <a:t> </a:t>
            </a:r>
            <a:r>
              <a:rPr lang="en-US" altLang="es-AR" sz="2800" dirty="0" err="1"/>
              <a:t>clase</a:t>
            </a:r>
            <a:r>
              <a:rPr lang="en-US" altLang="es-AR" sz="2800" dirty="0"/>
              <a:t> </a:t>
            </a:r>
            <a:r>
              <a:rPr lang="en-US" altLang="es-AR" sz="2800" dirty="0" err="1" smtClean="0"/>
              <a:t>provista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por</a:t>
            </a:r>
            <a:r>
              <a:rPr lang="en-US" altLang="es-AR" sz="2800" dirty="0" smtClean="0"/>
              <a:t> </a:t>
            </a:r>
            <a:r>
              <a:rPr lang="en-US" altLang="es-AR" sz="2800" dirty="0"/>
              <a:t>los </a:t>
            </a:r>
            <a:r>
              <a:rPr lang="en-US" altLang="es-AR" sz="2800" dirty="0" err="1"/>
              <a:t>paquetes</a:t>
            </a:r>
            <a:r>
              <a:rPr lang="en-US" altLang="es-AR" sz="2800" dirty="0"/>
              <a:t> AWT o Swing o de </a:t>
            </a:r>
            <a:r>
              <a:rPr lang="en-US" altLang="es-AR" sz="2800" dirty="0" err="1"/>
              <a:t>una</a:t>
            </a:r>
            <a:r>
              <a:rPr lang="en-US" altLang="es-AR" sz="2800" dirty="0"/>
              <a:t> </a:t>
            </a:r>
            <a:r>
              <a:rPr lang="en-US" altLang="es-AR" sz="2800" dirty="0" err="1"/>
              <a:t>clase</a:t>
            </a:r>
            <a:r>
              <a:rPr lang="en-US" altLang="es-AR" sz="2800" dirty="0"/>
              <a:t> </a:t>
            </a:r>
            <a:r>
              <a:rPr lang="en-US" altLang="es-AR" sz="2800" dirty="0" err="1"/>
              <a:t>derivada</a:t>
            </a:r>
            <a:r>
              <a:rPr lang="en-US" altLang="es-AR" sz="2800" dirty="0"/>
              <a:t> de </a:t>
            </a:r>
            <a:r>
              <a:rPr lang="en-US" altLang="es-AR" sz="2800" dirty="0" err="1"/>
              <a:t>ellas</a:t>
            </a:r>
            <a:r>
              <a:rPr lang="en-US" altLang="es-AR" sz="2800" dirty="0"/>
              <a:t>. </a:t>
            </a:r>
            <a:endParaRPr lang="en-US" altLang="es-AR" sz="2800" dirty="0" smtClean="0"/>
          </a:p>
          <a:p>
            <a:pPr>
              <a:spcBef>
                <a:spcPct val="50000"/>
              </a:spcBef>
            </a:pPr>
            <a:r>
              <a:rPr lang="en-US" altLang="es-AR" sz="2800" dirty="0" err="1" smtClean="0"/>
              <a:t>Cada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componente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está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caracterizada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por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distintos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atributos</a:t>
            </a:r>
            <a:r>
              <a:rPr lang="en-US" altLang="es-AR" sz="2800" dirty="0" smtClean="0"/>
              <a:t>. Uno de los </a:t>
            </a:r>
            <a:r>
              <a:rPr lang="en-US" altLang="es-AR" sz="2800" dirty="0" err="1" smtClean="0"/>
              <a:t>atributos</a:t>
            </a:r>
            <a:r>
              <a:rPr lang="en-US" altLang="es-AR" sz="2800" dirty="0" smtClean="0"/>
              <a:t> </a:t>
            </a:r>
            <a:r>
              <a:rPr lang="en-US" altLang="es-AR" sz="2800" dirty="0" err="1" smtClean="0"/>
              <a:t>es</a:t>
            </a:r>
            <a:r>
              <a:rPr lang="en-US" altLang="es-AR" sz="2800" dirty="0" smtClean="0"/>
              <a:t> el </a:t>
            </a:r>
            <a:r>
              <a:rPr lang="en-US" altLang="es-AR" sz="2800" b="1" dirty="0" err="1" smtClean="0"/>
              <a:t>tamaño</a:t>
            </a:r>
            <a:r>
              <a:rPr lang="en-US" altLang="es-AR" sz="2800" dirty="0" smtClean="0"/>
              <a:t>. </a:t>
            </a:r>
            <a:endParaRPr lang="en-US" altLang="es-AR" sz="2800" dirty="0"/>
          </a:p>
          <a:p>
            <a:r>
              <a:rPr lang="es-ES" sz="2800" dirty="0" smtClean="0"/>
              <a:t>El </a:t>
            </a:r>
            <a:r>
              <a:rPr lang="es-ES" sz="2800" b="1" dirty="0"/>
              <a:t>tamaño</a:t>
            </a:r>
            <a:r>
              <a:rPr lang="es-ES" sz="2800" dirty="0"/>
              <a:t> de </a:t>
            </a:r>
            <a:r>
              <a:rPr lang="es-ES" sz="2800" dirty="0" smtClean="0"/>
              <a:t>una componente </a:t>
            </a:r>
            <a:r>
              <a:rPr lang="es-ES" sz="2800" dirty="0"/>
              <a:t>se mide en </a:t>
            </a:r>
            <a:r>
              <a:rPr lang="es-ES" sz="2800" b="1" dirty="0" err="1"/>
              <a:t>pixels</a:t>
            </a:r>
            <a:r>
              <a:rPr lang="es-ES" sz="2800" dirty="0"/>
              <a:t>. </a:t>
            </a:r>
            <a:endParaRPr lang="es-ES" sz="2800" dirty="0" smtClean="0"/>
          </a:p>
          <a:p>
            <a:r>
              <a:rPr lang="es-ES" sz="2800" dirty="0" smtClean="0"/>
              <a:t>Un </a:t>
            </a:r>
            <a:r>
              <a:rPr lang="es-ES" sz="2800" b="1" dirty="0"/>
              <a:t>pixel</a:t>
            </a:r>
            <a:r>
              <a:rPr lang="es-ES" sz="2800" dirty="0"/>
              <a:t> es la unidad de espacio más pequeña que puede mostrarse en pantalla. </a:t>
            </a:r>
            <a:endParaRPr lang="es-ES" sz="2800" dirty="0" smtClean="0"/>
          </a:p>
          <a:p>
            <a:r>
              <a:rPr lang="es-ES" sz="2800" dirty="0" smtClean="0"/>
              <a:t>La </a:t>
            </a:r>
            <a:r>
              <a:rPr lang="es-ES" sz="2800" b="1" dirty="0"/>
              <a:t>resolución</a:t>
            </a:r>
            <a:r>
              <a:rPr lang="es-ES" sz="2800" dirty="0"/>
              <a:t> de una pantalla se mide de acuerdo a la cantidad de </a:t>
            </a:r>
            <a:r>
              <a:rPr lang="es-ES" sz="2800" dirty="0" err="1"/>
              <a:t>pixels</a:t>
            </a:r>
            <a:r>
              <a:rPr lang="es-ES" sz="2800" dirty="0"/>
              <a:t> que puede mostrar. </a:t>
            </a:r>
            <a:endParaRPr lang="en-US" sz="28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11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Etiquetas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AR" sz="2800" dirty="0">
                <a:latin typeface="+mn-lt"/>
              </a:rPr>
              <a:t>Una </a:t>
            </a:r>
            <a:r>
              <a:rPr lang="es-AR" sz="2800" b="1" dirty="0">
                <a:latin typeface="+mn-lt"/>
              </a:rPr>
              <a:t>etiqueta</a:t>
            </a:r>
            <a:r>
              <a:rPr lang="es-AR" sz="2800" dirty="0">
                <a:latin typeface="+mn-lt"/>
              </a:rPr>
              <a:t> es un objeto gráfico pasivo que permite mostrar un texto o una imagen. </a:t>
            </a:r>
            <a:endParaRPr lang="es-AR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AR" sz="2800" dirty="0" smtClean="0">
                <a:latin typeface="+mn-lt"/>
              </a:rPr>
              <a:t>En </a:t>
            </a:r>
            <a:r>
              <a:rPr lang="es-AR" sz="2800" dirty="0">
                <a:latin typeface="+mn-lt"/>
              </a:rPr>
              <a:t>Java podemos crear una etiqueta definiendo un objeto de clase 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AR" sz="2800" dirty="0">
                <a:latin typeface="+mn-lt"/>
              </a:rPr>
              <a:t>. </a:t>
            </a:r>
            <a:endParaRPr lang="es-AR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AR" sz="2800" dirty="0" smtClean="0">
                <a:latin typeface="+mn-lt"/>
              </a:rPr>
              <a:t>Los </a:t>
            </a:r>
            <a:r>
              <a:rPr lang="es-AR" sz="2800" dirty="0">
                <a:latin typeface="+mn-lt"/>
              </a:rPr>
              <a:t>constructores provistos por la clase permiten establecer texto, imagen y/o alineación horizontal de la imagen: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86148" y="5001965"/>
            <a:ext cx="6206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AR" b="1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Icon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image)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AR" b="1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Icon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image,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horAlig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AR" b="1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text)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AR" b="1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text, </a:t>
            </a:r>
            <a:r>
              <a:rPr lang="es-AR" b="1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Icon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icon,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horAlig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344816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s-ES" altLang="es-AR" sz="2800" dirty="0">
                <a:latin typeface="+mn-lt"/>
              </a:rPr>
              <a:t>Un </a:t>
            </a:r>
            <a:r>
              <a:rPr lang="es-ES" altLang="es-AR" sz="2800" b="1" dirty="0">
                <a:latin typeface="+mn-lt"/>
              </a:rPr>
              <a:t>panel</a:t>
            </a:r>
            <a:r>
              <a:rPr lang="es-ES" altLang="es-AR" sz="2800" dirty="0">
                <a:latin typeface="+mn-lt"/>
              </a:rPr>
              <a:t> es un área sobre la que trabaja el usuario o se colocan otras componentes.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AR" sz="2800" dirty="0">
                <a:latin typeface="+mn-lt"/>
              </a:rPr>
              <a:t>Nosotros solo usaremos paneles como </a:t>
            </a:r>
            <a:r>
              <a:rPr lang="es-ES" altLang="es-AR" sz="2800" b="1" dirty="0">
                <a:latin typeface="+mn-lt"/>
              </a:rPr>
              <a:t>contenedores</a:t>
            </a:r>
            <a:r>
              <a:rPr lang="es-ES" altLang="es-AR" sz="2800" dirty="0">
                <a:latin typeface="+mn-lt"/>
              </a:rPr>
              <a:t> de otros paneles u otro tipo de componentes. </a:t>
            </a:r>
            <a:endParaRPr lang="es-ES" altLang="es-AR" sz="280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s-ES" altLang="es-AR" sz="2800" dirty="0">
                <a:latin typeface="+mn-lt"/>
              </a:rPr>
              <a:t>Para definir un panel creamos un objeto de la clase </a:t>
            </a:r>
            <a:r>
              <a:rPr lang="es-ES" alt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altLang="es-AR" sz="2800" dirty="0">
                <a:latin typeface="+mn-lt"/>
              </a:rPr>
              <a:t>.</a:t>
            </a:r>
          </a:p>
          <a:p>
            <a:pPr>
              <a:defRPr/>
            </a:pP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A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8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3448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_tradnl" sz="2800" dirty="0" smtClean="0">
                <a:latin typeface="+mn-lt"/>
              </a:rPr>
              <a:t>Los </a:t>
            </a:r>
            <a:r>
              <a:rPr lang="es-ES_tradnl" sz="2800" dirty="0">
                <a:latin typeface="+mn-lt"/>
              </a:rPr>
              <a:t>paneles se organizan en forma jerárquica. </a:t>
            </a:r>
            <a:endParaRPr lang="es-ES_tradnl" sz="2800" dirty="0" smtClean="0">
              <a:latin typeface="+mn-lt"/>
            </a:endParaRPr>
          </a:p>
          <a:p>
            <a:r>
              <a:rPr lang="es-ES_tradnl" sz="2800" dirty="0" smtClean="0">
                <a:latin typeface="+mn-lt"/>
              </a:rPr>
              <a:t>El </a:t>
            </a:r>
            <a:r>
              <a:rPr lang="es-ES_tradnl" sz="2800" dirty="0">
                <a:latin typeface="+mn-lt"/>
              </a:rPr>
              <a:t>principal atributo de un panel es el </a:t>
            </a:r>
            <a:r>
              <a:rPr lang="es-ES_tradnl" sz="2800" b="1" dirty="0">
                <a:latin typeface="+mn-lt"/>
              </a:rPr>
              <a:t>organizador de diagramado</a:t>
            </a:r>
            <a:r>
              <a:rPr lang="es-ES_tradnl" sz="2800" dirty="0">
                <a:latin typeface="+mn-lt"/>
              </a:rPr>
              <a:t> que establece cómo se distribuyen las componentes en su interior, tal como sucede con el panel de contenido. </a:t>
            </a:r>
            <a:endParaRPr lang="es-AR" sz="2800" dirty="0">
              <a:latin typeface="+mn-lt"/>
            </a:endParaRPr>
          </a:p>
          <a:p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5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34481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dirty="0" smtClean="0">
                <a:latin typeface="+mn-lt"/>
              </a:rPr>
              <a:t>Es posible </a:t>
            </a:r>
            <a:r>
              <a:rPr lang="es-ES_tradnl" sz="2800" dirty="0" smtClean="0">
                <a:latin typeface="+mn-lt"/>
              </a:rPr>
              <a:t>establecer </a:t>
            </a:r>
            <a:r>
              <a:rPr lang="es-ES_tradnl" sz="2800" dirty="0">
                <a:latin typeface="+mn-lt"/>
              </a:rPr>
              <a:t>un organizador de diagramado para el panel de contenido y luego insertar en él dos o más paneles. </a:t>
            </a:r>
            <a:endParaRPr lang="es-ES_tradnl" sz="2800" dirty="0" smtClean="0">
              <a:latin typeface="+mn-lt"/>
            </a:endParaRPr>
          </a:p>
          <a:p>
            <a:r>
              <a:rPr lang="es-ES_tradnl" sz="2800" dirty="0" smtClean="0">
                <a:latin typeface="+mn-lt"/>
              </a:rPr>
              <a:t>Cada </a:t>
            </a:r>
            <a:r>
              <a:rPr lang="es-ES_tradnl" sz="2800" dirty="0">
                <a:latin typeface="+mn-lt"/>
              </a:rPr>
              <a:t>uno de estos paneles puede tener un diagramado diferente. </a:t>
            </a:r>
            <a:endParaRPr lang="es-ES_tradnl" sz="2800" dirty="0" smtClean="0">
              <a:latin typeface="+mn-lt"/>
            </a:endParaRPr>
          </a:p>
          <a:p>
            <a:r>
              <a:rPr lang="es-ES_tradnl" sz="2800" dirty="0" smtClean="0">
                <a:latin typeface="+mn-lt"/>
              </a:rPr>
              <a:t>En </a:t>
            </a:r>
            <a:r>
              <a:rPr lang="es-ES_tradnl" sz="2800" dirty="0">
                <a:latin typeface="+mn-lt"/>
              </a:rPr>
              <a:t>cada uno de ellos podemos insertar componentes que se distribuirán de acuerdo al diagramado establecido. </a:t>
            </a:r>
            <a:endParaRPr lang="es-ES_tradnl" sz="2800" dirty="0" smtClean="0">
              <a:latin typeface="+mn-lt"/>
            </a:endParaRPr>
          </a:p>
          <a:p>
            <a:r>
              <a:rPr lang="es-ES_tradnl" sz="2800" dirty="0">
                <a:latin typeface="+mn-lt"/>
              </a:rPr>
              <a:t>Por omisión se establece el diagramado </a:t>
            </a:r>
            <a:r>
              <a:rPr lang="es-ES_tradn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4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Botones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dirty="0">
                <a:latin typeface="+mn-lt"/>
              </a:rPr>
              <a:t>Un </a:t>
            </a:r>
            <a:r>
              <a:rPr lang="es-ES" sz="2800" b="1" dirty="0">
                <a:latin typeface="+mn-lt"/>
              </a:rPr>
              <a:t>botón</a:t>
            </a:r>
            <a:r>
              <a:rPr lang="es-ES" sz="2800" dirty="0">
                <a:latin typeface="+mn-lt"/>
              </a:rPr>
              <a:t> es una componente </a:t>
            </a:r>
            <a:r>
              <a:rPr lang="es-ES" sz="2800" b="1" dirty="0">
                <a:latin typeface="+mn-lt"/>
              </a:rPr>
              <a:t>reactiva</a:t>
            </a:r>
            <a:r>
              <a:rPr lang="es-ES" sz="2800" dirty="0">
                <a:latin typeface="+mn-lt"/>
              </a:rPr>
              <a:t>, esto es, puede percibir la acción del usuario y reaccionar de acuerdo al comportamiento establecido por el programador. </a:t>
            </a:r>
            <a:endParaRPr lang="es-E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Los atributos son </a:t>
            </a:r>
            <a:r>
              <a:rPr lang="es-ES_tradnl" sz="2800" b="1" dirty="0" smtClean="0">
                <a:latin typeface="+mn-lt"/>
              </a:rPr>
              <a:t>texto</a:t>
            </a:r>
            <a:r>
              <a:rPr lang="es-ES_tradnl" sz="2800" dirty="0" smtClean="0">
                <a:latin typeface="+mn-lt"/>
              </a:rPr>
              <a:t>, </a:t>
            </a:r>
            <a:r>
              <a:rPr lang="es-ES_tradnl" sz="2800" b="1" dirty="0" smtClean="0">
                <a:latin typeface="+mn-lt"/>
              </a:rPr>
              <a:t>imagen</a:t>
            </a:r>
            <a:r>
              <a:rPr lang="es-ES_tradnl" sz="2800" dirty="0" smtClean="0">
                <a:latin typeface="+mn-lt"/>
              </a:rPr>
              <a:t>, </a:t>
            </a:r>
            <a:r>
              <a:rPr lang="es-ES_tradnl" sz="2800" b="1" dirty="0" smtClean="0">
                <a:latin typeface="+mn-lt"/>
              </a:rPr>
              <a:t>alineación </a:t>
            </a:r>
            <a:r>
              <a:rPr lang="es-ES_tradnl" sz="2800" dirty="0" smtClean="0">
                <a:latin typeface="+mn-lt"/>
              </a:rPr>
              <a:t>del texto y de la imagen, </a:t>
            </a:r>
            <a:r>
              <a:rPr lang="es-ES_tradnl" sz="2800" b="1" dirty="0" smtClean="0">
                <a:latin typeface="+mn-lt"/>
              </a:rPr>
              <a:t>color</a:t>
            </a:r>
            <a:r>
              <a:rPr lang="es-ES_tradnl" sz="2800" dirty="0">
                <a:latin typeface="+mn-lt"/>
              </a:rPr>
              <a:t>, </a:t>
            </a:r>
            <a:r>
              <a:rPr lang="es-ES_tradnl" sz="2800" b="1" dirty="0" smtClean="0">
                <a:latin typeface="+mn-lt"/>
              </a:rPr>
              <a:t>borde</a:t>
            </a:r>
            <a:r>
              <a:rPr lang="es-ES_tradnl" sz="2800" dirty="0">
                <a:latin typeface="+mn-lt"/>
              </a:rPr>
              <a:t>, </a:t>
            </a:r>
            <a:r>
              <a:rPr lang="es-ES_tradnl" sz="2800" b="1" dirty="0" smtClean="0">
                <a:latin typeface="+mn-lt"/>
              </a:rPr>
              <a:t>letra </a:t>
            </a:r>
            <a:r>
              <a:rPr lang="es-AR" sz="2800" b="1" dirty="0">
                <a:latin typeface="+mn-lt"/>
              </a:rPr>
              <a:t>mnemónica</a:t>
            </a:r>
            <a:r>
              <a:rPr lang="es-ES_tradnl" sz="2800" dirty="0">
                <a:latin typeface="+mn-lt"/>
              </a:rPr>
              <a:t> y </a:t>
            </a:r>
            <a:r>
              <a:rPr lang="es-ES_tradnl" sz="2800" b="1" dirty="0" smtClean="0">
                <a:latin typeface="+mn-lt"/>
              </a:rPr>
              <a:t>forma</a:t>
            </a:r>
            <a:r>
              <a:rPr lang="es-ES_tradnl" sz="2800" dirty="0">
                <a:latin typeface="+mn-lt"/>
              </a:rPr>
              <a:t>, </a:t>
            </a:r>
            <a:r>
              <a:rPr lang="es-ES_tradnl" sz="2800" dirty="0" smtClean="0">
                <a:latin typeface="+mn-lt"/>
              </a:rPr>
              <a:t>además, </a:t>
            </a:r>
            <a:r>
              <a:rPr lang="es-ES_tradnl" sz="2800" dirty="0">
                <a:latin typeface="+mn-lt"/>
              </a:rPr>
              <a:t>puede estar </a:t>
            </a:r>
            <a:r>
              <a:rPr lang="es-AR" sz="2800" dirty="0">
                <a:latin typeface="+mn-lt"/>
              </a:rPr>
              <a:t>habilitado o no.</a:t>
            </a:r>
          </a:p>
        </p:txBody>
      </p:sp>
    </p:spTree>
    <p:extLst>
      <p:ext uri="{BB962C8B-B14F-4D97-AF65-F5344CB8AC3E}">
        <p14:creationId xmlns:p14="http://schemas.microsoft.com/office/powerpoint/2010/main" val="1266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Botones</a:t>
            </a:r>
            <a:endParaRPr lang="es-AR" sz="36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dirty="0" smtClean="0">
                <a:latin typeface="+mn-lt"/>
              </a:rPr>
              <a:t>Un </a:t>
            </a:r>
            <a:r>
              <a:rPr lang="es-ES" sz="2800" dirty="0">
                <a:latin typeface="+mn-lt"/>
              </a:rPr>
              <a:t>botón se crea como una instancia de la clase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_tradnl" sz="2800" dirty="0" smtClean="0">
                <a:latin typeface="+mn-lt"/>
              </a:rPr>
              <a:t> y se registra a un oyente para que tenga la capacidad de detectar y reaccionar ante un </a:t>
            </a:r>
            <a:r>
              <a:rPr lang="es-ES_tradnl" sz="2800" b="1" dirty="0" smtClean="0">
                <a:latin typeface="+mn-lt"/>
              </a:rPr>
              <a:t>evento externo</a:t>
            </a:r>
            <a:r>
              <a:rPr lang="es-ES_tradnl" sz="2800" dirty="0" smtClean="0"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Algunos de los constructores provistos por la 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clase son:</a:t>
            </a:r>
          </a:p>
          <a:p>
            <a:pPr>
              <a:spcBef>
                <a:spcPts val="600"/>
              </a:spcBef>
            </a:pPr>
            <a:endParaRPr lang="es-ES_tradnl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(Icon image)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(String text)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(String text, Icon icon)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Ejemplo Dos Botones</a:t>
            </a:r>
            <a:endParaRPr lang="es-A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14513"/>
            <a:ext cx="4114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338437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java.awt.event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javax.swing.border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Dos_Botones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/*Objetos Gráficos*/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etiqueta;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botonPerro,botonGato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panelControl,panelImagen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Todos los atributos de instancia de esta GUI corresponden a componentes gráficas.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0619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439248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Dos_Botones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//Establece los valores de los atributos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(700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, 320);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(EXIT_ON_CLOSE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//Arma los </a:t>
            </a:r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paneles</a:t>
            </a:r>
          </a:p>
          <a:p>
            <a:r>
              <a:rPr lang="es-E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Inserta los paneles en el panel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panelImagen,BorderLayout.CENTER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panelControl,BorderLayout.SOUTH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6006479"/>
            <a:ext cx="85344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Modulamos la solución para mejorar la legibilidad.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25594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295232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/*Crea el panel, la etiqueta, establece los valores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sus atributos y la inserta en el panel*/ 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etiqueta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("perro.gif"));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panelImagen.add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(etiqueta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Los comentarios favorecen la legibilidad pero es importante no abusar.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3159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875284"/>
            <a:ext cx="8207375" cy="4802188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" altLang="es-AR" sz="2800" dirty="0" smtClean="0">
                <a:solidFill>
                  <a:schemeClr val="tx1"/>
                </a:solidFill>
              </a:rPr>
              <a:t>Los tipos de componentes pueden agruparse en: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altLang="es-AR" sz="2800" dirty="0" smtClean="0">
                <a:solidFill>
                  <a:schemeClr val="tx1"/>
                </a:solidFill>
              </a:rPr>
              <a:t> controles básicos 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altLang="es-AR" sz="2800" dirty="0" smtClean="0">
                <a:solidFill>
                  <a:schemeClr val="tx1"/>
                </a:solidFill>
              </a:rPr>
              <a:t> </a:t>
            </a:r>
            <a:r>
              <a:rPr lang="es-ES" altLang="es-AR" sz="2800" dirty="0" err="1" smtClean="0">
                <a:solidFill>
                  <a:schemeClr val="tx1"/>
                </a:solidFill>
              </a:rPr>
              <a:t>displays</a:t>
            </a:r>
            <a:r>
              <a:rPr lang="es-ES" altLang="es-AR" sz="2800" dirty="0" smtClean="0">
                <a:solidFill>
                  <a:schemeClr val="tx1"/>
                </a:solidFill>
              </a:rPr>
              <a:t> interactivos con información altamente formateada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altLang="es-AR" sz="2800" dirty="0" smtClean="0">
                <a:solidFill>
                  <a:schemeClr val="tx1"/>
                </a:solidFill>
              </a:rPr>
              <a:t> </a:t>
            </a:r>
            <a:r>
              <a:rPr lang="es-ES" altLang="es-AR" sz="2800" dirty="0" err="1" smtClean="0">
                <a:solidFill>
                  <a:schemeClr val="tx1"/>
                </a:solidFill>
              </a:rPr>
              <a:t>displays</a:t>
            </a:r>
            <a:r>
              <a:rPr lang="es-ES" altLang="es-AR" sz="2800" dirty="0" smtClean="0">
                <a:solidFill>
                  <a:schemeClr val="tx1"/>
                </a:solidFill>
              </a:rPr>
              <a:t> con información no editable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altLang="es-AR" sz="2800" dirty="0" smtClean="0">
                <a:solidFill>
                  <a:schemeClr val="tx1"/>
                </a:solidFill>
              </a:rPr>
              <a:t> contenedores</a:t>
            </a:r>
          </a:p>
          <a:p>
            <a:pPr algn="l" eaLnBrk="1" hangingPunct="1"/>
            <a:endParaRPr lang="es-ES" altLang="es-AR" sz="2800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12776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Swing </a:t>
            </a:r>
            <a:r>
              <a:rPr lang="en-US" sz="2800" dirty="0" err="1">
                <a:solidFill>
                  <a:srgbClr val="2F2B20"/>
                </a:solidFill>
              </a:rPr>
              <a:t>es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una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extensión</a:t>
            </a:r>
            <a:r>
              <a:rPr lang="en-US" sz="2800" dirty="0">
                <a:solidFill>
                  <a:srgbClr val="2F2B20"/>
                </a:solidFill>
              </a:rPr>
              <a:t> del </a:t>
            </a:r>
            <a:r>
              <a:rPr lang="en-US" sz="2800" dirty="0" err="1">
                <a:solidFill>
                  <a:srgbClr val="2F2B20"/>
                </a:solidFill>
              </a:rPr>
              <a:t>paquete</a:t>
            </a:r>
            <a:r>
              <a:rPr lang="en-US" sz="2800" dirty="0">
                <a:solidFill>
                  <a:srgbClr val="2F2B20"/>
                </a:solidFill>
              </a:rPr>
              <a:t> AWT y </a:t>
            </a:r>
            <a:r>
              <a:rPr lang="en-US" sz="2800" dirty="0" err="1">
                <a:solidFill>
                  <a:srgbClr val="2F2B20"/>
                </a:solidFill>
              </a:rPr>
              <a:t>brinda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clases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que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permiten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err="1">
                <a:solidFill>
                  <a:srgbClr val="2F2B20"/>
                </a:solidFill>
              </a:rPr>
              <a:t>enriquecer</a:t>
            </a:r>
            <a:r>
              <a:rPr lang="en-US" sz="2800" dirty="0">
                <a:solidFill>
                  <a:srgbClr val="2F2B20"/>
                </a:solidFill>
              </a:rPr>
              <a:t> la </a:t>
            </a:r>
            <a:r>
              <a:rPr lang="en-US" sz="2800" dirty="0" err="1">
                <a:solidFill>
                  <a:srgbClr val="2F2B20"/>
                </a:solidFill>
              </a:rPr>
              <a:t>apariencia</a:t>
            </a:r>
            <a:r>
              <a:rPr lang="en-US" sz="2800" dirty="0">
                <a:solidFill>
                  <a:srgbClr val="2F2B20"/>
                </a:solidFill>
              </a:rPr>
              <a:t>, </a:t>
            </a:r>
            <a:r>
              <a:rPr lang="en-US" sz="2800" dirty="0" err="1">
                <a:solidFill>
                  <a:srgbClr val="2F2B20"/>
                </a:solidFill>
              </a:rPr>
              <a:t>accesibilidad</a:t>
            </a:r>
            <a:r>
              <a:rPr lang="en-US" sz="2800" dirty="0">
                <a:solidFill>
                  <a:srgbClr val="2F2B20"/>
                </a:solidFill>
              </a:rPr>
              <a:t> y </a:t>
            </a:r>
            <a:r>
              <a:rPr lang="en-US" sz="2800" dirty="0" err="1">
                <a:solidFill>
                  <a:srgbClr val="2F2B20"/>
                </a:solidFill>
              </a:rPr>
              <a:t>usabilidad</a:t>
            </a:r>
            <a:r>
              <a:rPr lang="en-US" sz="2800" dirty="0">
                <a:solidFill>
                  <a:srgbClr val="2F2B20"/>
                </a:solidFill>
              </a:rPr>
              <a:t> de </a:t>
            </a:r>
            <a:r>
              <a:rPr lang="en-US" sz="2800" dirty="0" err="1">
                <a:solidFill>
                  <a:srgbClr val="2F2B20"/>
                </a:solidFill>
              </a:rPr>
              <a:t>las</a:t>
            </a:r>
            <a:r>
              <a:rPr lang="en-US" sz="2800" dirty="0">
                <a:solidFill>
                  <a:srgbClr val="2F2B20"/>
                </a:solidFill>
              </a:rPr>
              <a:t> GUI. </a:t>
            </a:r>
          </a:p>
        </p:txBody>
      </p:sp>
    </p:spTree>
    <p:extLst>
      <p:ext uri="{BB962C8B-B14F-4D97-AF65-F5344CB8AC3E}">
        <p14:creationId xmlns:p14="http://schemas.microsoft.com/office/powerpoint/2010/main" val="3208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507444" y="1340768"/>
            <a:ext cx="8496944" cy="518457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/*Crea cada botón, su oyente y los vincula</a:t>
            </a:r>
          </a:p>
          <a:p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Inserta cada botón en el panel de contenido*/</a:t>
            </a:r>
          </a:p>
          <a:p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botonPerro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("Perro");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OyenteBotonP</a:t>
            </a:r>
            <a:r>
              <a:rPr lang="es-E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oyenteP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OyenteBotonP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botonPerro.addActionListener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oyenteP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botonPerro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botonGato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(“Gato");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OyenteBotonG</a:t>
            </a:r>
            <a:r>
              <a:rPr lang="es-E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botonGato.addActionListener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botonGato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E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Ejemplo Dos Botones</a:t>
            </a:r>
            <a:endParaRPr lang="es-AR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323528" y="1268760"/>
            <a:ext cx="8640960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OyenteBotonP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AR" sz="20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AR" sz="20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AR" sz="20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AR" sz="20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("perro.gif"));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s-AR" sz="2000" b="1" dirty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3712964"/>
            <a:ext cx="8640960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OyenteBotonG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AR" sz="20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AR" sz="20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AR" sz="20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AR" sz="20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("gato.gif"));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AR" sz="2000" b="1" dirty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Ejemplo Dos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0698" y="1340768"/>
            <a:ext cx="8496944" cy="201622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 los botones</a:t>
            </a:r>
          </a:p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botonPerro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botonGato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("Gato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s-E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//Insertar los botones en los paneles</a:t>
            </a:r>
          </a:p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botonPerro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botonGato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12741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Las instrucciones pueden organizarse de diferente manera, </a:t>
            </a:r>
          </a:p>
          <a:p>
            <a:pPr algn="just" eaLnBrk="1" hangingPunct="1">
              <a:buFontTx/>
              <a:buNone/>
            </a:pPr>
            <a:r>
              <a:rPr lang="es-ES" altLang="es-AR" sz="2400" dirty="0"/>
              <a:t>s</a:t>
            </a:r>
            <a:r>
              <a:rPr lang="es-ES" altLang="es-AR" sz="2400" dirty="0" smtClean="0"/>
              <a:t>iempre que el código tenga una estructura marcada por comentarios.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6201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Ejemplo Dos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0698" y="1340768"/>
            <a:ext cx="8496944" cy="201622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 un oyente para los dos botones</a:t>
            </a:r>
          </a:p>
          <a:p>
            <a:r>
              <a:rPr lang="es-E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oyente = new </a:t>
            </a:r>
            <a:r>
              <a:rPr lang="es-E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//Registra los oyentes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botonPerro.addActionListener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botonGato.addActionListener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Es posible crear un único oyente y vincularlo a los dos botones.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21953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Ejemplo Dos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0698" y="1340768"/>
            <a:ext cx="8496944" cy="201622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 un oyente para los dos botones</a:t>
            </a:r>
          </a:p>
          <a:p>
            <a:r>
              <a:rPr lang="es-E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oyente = new </a:t>
            </a:r>
            <a:r>
              <a:rPr lang="es-E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//Registra los oyentes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botonPerro.addActionListener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botonGato.addActionListener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3717032"/>
            <a:ext cx="8640960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AR" sz="2400" b="1" dirty="0" smtClean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AR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AR" sz="2400" b="1" dirty="0" smtClean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m;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 = (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AR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e.getActionCommand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(m+".</a:t>
            </a:r>
            <a:r>
              <a:rPr lang="es-AR" sz="24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s-AR" sz="2400" b="1" dirty="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s-AR" sz="2000" b="1" dirty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Ejemplo Dos Botones</a:t>
            </a:r>
            <a:endParaRPr lang="es-AR" sz="3600" b="1" dirty="0"/>
          </a:p>
        </p:txBody>
      </p:sp>
      <p:sp>
        <p:nvSpPr>
          <p:cNvPr id="2" name="1 Rectángulo"/>
          <p:cNvSpPr/>
          <p:nvPr/>
        </p:nvSpPr>
        <p:spPr>
          <a:xfrm>
            <a:off x="683568" y="1268760"/>
            <a:ext cx="77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Definimos un solo oyente que se registra a los dos botones.</a:t>
            </a:r>
          </a:p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este caso se define una sola clase para implementar la interface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s-AR" sz="2800" b="1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método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recibe como parámetro un objeto de clase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s-A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objeto mantiene información referida a la acción del usuario sobre la GUI. </a:t>
            </a:r>
            <a:endParaRPr lang="es-A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</a:rPr>
              <a:t>Cuando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se envía el mensaje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getActionCommand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 al objeto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</a:rPr>
              <a:t>, el resultado es el comando que corresponde a la acción del usuario. </a:t>
            </a:r>
            <a:endParaRPr lang="es-A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809750"/>
            <a:ext cx="5810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Ejemplo Seleccionar Mascota con Botones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37757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7776864" cy="511256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java.awt.event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javax.swing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 </a:t>
            </a:r>
          </a:p>
          <a:p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javax.swing.border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Mascotas_Botones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/*Objetos Gráficos*/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etiqueta;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panelControl,panelImagen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Definimos un arreglo de botones, cada elemento del arreglo mantiene una referencia a un objeto de clase </a:t>
            </a:r>
            <a:r>
              <a:rPr lang="es-ES" altLang="es-AR" sz="2400" b="1" dirty="0" err="1" smtClean="0">
                <a:latin typeface="Courier" pitchFamily="49" charset="0"/>
              </a:rPr>
              <a:t>JButton</a:t>
            </a:r>
            <a:r>
              <a:rPr lang="es-ES" altLang="es-AR" sz="2400" dirty="0" smtClean="0"/>
              <a:t>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8465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511256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Mascotas_Botones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//Establece los valores de los atributos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(700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, 320);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(EXIT_ON_CLOSE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//Arma los paneles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//Inserta los paneles en el panel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panelImagen,BorderLayout.CENTER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panelControl,BorderLayout.SOUTH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2096" y="5838363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Modulamos el código definiendo un método interno para crear cada panel, establecer sus atributos y su contenido.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21778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511256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/*Todos los botones quedan registrados a un mismo oyente*/</a:t>
            </a: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 constantes = </a:t>
            </a: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{ "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Perro","Gato","Conejo","Pato","Cerdo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"};</a:t>
            </a: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oyente = new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[5];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 cada </a:t>
            </a:r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botón y registra el oyente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i=0;i&lt;5;i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endParaRPr lang="es-E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944642"/>
            <a:ext cx="85344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Creamos un arreglo de constantes de tipo </a:t>
            </a:r>
            <a:r>
              <a:rPr lang="es-ES" altLang="es-AR" sz="2400" b="1" dirty="0" err="1" smtClean="0">
                <a:latin typeface="Courier" pitchFamily="49" charset="0"/>
              </a:rPr>
              <a:t>String</a:t>
            </a:r>
            <a:r>
              <a:rPr lang="es-ES" altLang="es-AR" sz="2400" dirty="0" smtClean="0"/>
              <a:t> que representan los rótulos de los botones.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0050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552" y="1739107"/>
            <a:ext cx="78488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AR" sz="2400" dirty="0">
                <a:latin typeface="+mn-lt"/>
              </a:rPr>
              <a:t>Son </a:t>
            </a:r>
            <a:r>
              <a:rPr lang="en-US" altLang="es-AR" sz="2400" dirty="0" err="1">
                <a:latin typeface="+mn-lt"/>
              </a:rPr>
              <a:t>componentes</a:t>
            </a:r>
            <a:r>
              <a:rPr lang="en-US" altLang="es-AR" sz="2400" dirty="0">
                <a:latin typeface="+mn-lt"/>
              </a:rPr>
              <a:t> simples </a:t>
            </a:r>
            <a:r>
              <a:rPr lang="en-US" altLang="es-AR" sz="2400" dirty="0" err="1">
                <a:latin typeface="+mn-lt"/>
              </a:rPr>
              <a:t>que</a:t>
            </a:r>
            <a:r>
              <a:rPr lang="en-US" altLang="es-AR" sz="2400" dirty="0">
                <a:latin typeface="+mn-lt"/>
              </a:rPr>
              <a:t> se </a:t>
            </a:r>
            <a:r>
              <a:rPr lang="en-US" altLang="es-AR" sz="2400" dirty="0" err="1">
                <a:latin typeface="+mn-lt"/>
              </a:rPr>
              <a:t>usan</a:t>
            </a:r>
            <a:r>
              <a:rPr lang="en-US" altLang="es-AR" sz="2400" dirty="0">
                <a:latin typeface="+mn-lt"/>
              </a:rPr>
              <a:t> </a:t>
            </a:r>
            <a:r>
              <a:rPr lang="en-US" altLang="es-AR" sz="2400" dirty="0" err="1">
                <a:latin typeface="+mn-lt"/>
              </a:rPr>
              <a:t>principalmente</a:t>
            </a:r>
            <a:r>
              <a:rPr lang="en-US" altLang="es-AR" sz="2400" dirty="0">
                <a:latin typeface="+mn-lt"/>
              </a:rPr>
              <a:t> para </a:t>
            </a:r>
            <a:r>
              <a:rPr lang="en-US" altLang="es-AR" sz="2400" dirty="0" err="1">
                <a:latin typeface="+mn-lt"/>
              </a:rPr>
              <a:t>tomar</a:t>
            </a:r>
            <a:r>
              <a:rPr lang="en-US" altLang="es-AR" sz="2400" dirty="0">
                <a:latin typeface="+mn-lt"/>
              </a:rPr>
              <a:t> la entrada del </a:t>
            </a:r>
            <a:r>
              <a:rPr lang="en-US" altLang="es-AR" sz="2400" dirty="0" err="1">
                <a:latin typeface="+mn-lt"/>
              </a:rPr>
              <a:t>usuario</a:t>
            </a:r>
            <a:r>
              <a:rPr lang="en-US" altLang="es-AR" sz="2400" dirty="0">
                <a:latin typeface="+mn-lt"/>
              </a:rPr>
              <a:t> y </a:t>
            </a:r>
            <a:r>
              <a:rPr lang="en-US" altLang="es-AR" sz="2400" dirty="0" err="1">
                <a:latin typeface="+mn-lt"/>
              </a:rPr>
              <a:t>mostrar</a:t>
            </a:r>
            <a:r>
              <a:rPr lang="en-US" altLang="es-AR" sz="2400" dirty="0">
                <a:latin typeface="+mn-lt"/>
              </a:rPr>
              <a:t> un </a:t>
            </a:r>
            <a:r>
              <a:rPr lang="en-US" altLang="es-AR" sz="2400" dirty="0" err="1">
                <a:latin typeface="+mn-lt"/>
              </a:rPr>
              <a:t>estado</a:t>
            </a:r>
            <a:r>
              <a:rPr lang="en-US" altLang="es-AR" sz="2400" dirty="0">
                <a:latin typeface="+mn-lt"/>
              </a:rPr>
              <a:t> simple.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s-AR" sz="2400" dirty="0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356792" y="2639144"/>
            <a:ext cx="6934200" cy="1423987"/>
            <a:chOff x="816" y="672"/>
            <a:chExt cx="4368" cy="897"/>
          </a:xfrm>
        </p:grpSpPr>
        <p:pic>
          <p:nvPicPr>
            <p:cNvPr id="7180" name="Picture 6" descr="Button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62"/>
              <a:ext cx="57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7" descr="CheckBox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0"/>
              <a:ext cx="88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8" descr="Combo box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20"/>
              <a:ext cx="106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9" descr="List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672"/>
              <a:ext cx="105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10"/>
            <p:cNvSpPr txBox="1">
              <a:spLocks noChangeArrowheads="1"/>
            </p:cNvSpPr>
            <p:nvPr/>
          </p:nvSpPr>
          <p:spPr bwMode="auto">
            <a:xfrm>
              <a:off x="834" y="1367"/>
              <a:ext cx="398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1500"/>
                <a:t>JButton                JCheckBox                    JComboBox                       JList</a:t>
              </a:r>
              <a:endParaRPr lang="en-US" altLang="es-AR" sz="1500"/>
            </a:p>
          </p:txBody>
        </p:sp>
      </p:grpSp>
      <p:grpSp>
        <p:nvGrpSpPr>
          <p:cNvPr id="7174" name="Group 11"/>
          <p:cNvGrpSpPr>
            <a:grpSpLocks/>
          </p:cNvGrpSpPr>
          <p:nvPr/>
        </p:nvGrpSpPr>
        <p:grpSpPr bwMode="auto">
          <a:xfrm>
            <a:off x="899592" y="4210769"/>
            <a:ext cx="7277100" cy="2314575"/>
            <a:chOff x="528" y="1776"/>
            <a:chExt cx="4584" cy="1458"/>
          </a:xfrm>
        </p:grpSpPr>
        <p:pic>
          <p:nvPicPr>
            <p:cNvPr id="7175" name="Picture 12" descr="Menu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119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3"/>
            <p:cNvSpPr txBox="1">
              <a:spLocks noChangeArrowheads="1"/>
            </p:cNvSpPr>
            <p:nvPr/>
          </p:nvSpPr>
          <p:spPr bwMode="auto">
            <a:xfrm>
              <a:off x="672" y="3032"/>
              <a:ext cx="25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1500"/>
                <a:t>JMenu                               JRadioButton           </a:t>
              </a:r>
              <a:endParaRPr lang="en-US" altLang="es-AR" sz="1500"/>
            </a:p>
          </p:txBody>
        </p:sp>
        <p:pic>
          <p:nvPicPr>
            <p:cNvPr id="7177" name="Picture 14" descr="Radio Button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208"/>
              <a:ext cx="124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5" descr="Slider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592"/>
              <a:ext cx="146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Rectangle 16"/>
            <p:cNvSpPr>
              <a:spLocks noChangeArrowheads="1"/>
            </p:cNvSpPr>
            <p:nvPr/>
          </p:nvSpPr>
          <p:spPr bwMode="auto">
            <a:xfrm>
              <a:off x="4080" y="2999"/>
              <a:ext cx="4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1500"/>
                <a:t>JSlider</a:t>
              </a:r>
              <a:endParaRPr lang="en-US" altLang="es-AR" sz="1500"/>
            </a:p>
          </p:txBody>
        </p:sp>
      </p:grpSp>
      <p:sp>
        <p:nvSpPr>
          <p:cNvPr id="19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539552" y="48570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Controles básicos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875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3528392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 cada botón, su oyente y lo registra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i=0;i&lt;5;i++){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[i]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(constantes[i]);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[i].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setPreferredSize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(100,30));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[i].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setBorder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TitledBorder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LineBorder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(Color.black,5,true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),"")); 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[i].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addActionListener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[i]);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12741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El bloque iterativo crea cada botón, establece sus atributos, lo registra al oyente y lo inserta en el panel. </a:t>
            </a:r>
          </a:p>
          <a:p>
            <a:pPr algn="just" eaLnBrk="1" hangingPunct="1">
              <a:buFontTx/>
              <a:buNone/>
            </a:pPr>
            <a:r>
              <a:rPr lang="es-ES" altLang="es-AR" sz="2400" dirty="0" smtClean="0"/>
              <a:t>Todos los botones están registrados al mismo oyente.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5889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338437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/*Crea el panel, la etiqueta, establece la imagen e inserta la etiqueta en el panel*/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etiqueta = 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("perro.gif"));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panelImagen.add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(etiqueta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Ejemplo Seleccionar Mascota con Botones</a:t>
            </a:r>
            <a:endParaRPr lang="es-A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288032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m;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e.getActionCommand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(m+".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5113645"/>
            <a:ext cx="8534400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La definición de una única clase oyente es especialmente adecuada cuando un conjunto de botones exhiben el mismo comportamiento.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492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Grupo de botones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También es posible agrupar botones de modo que solo uno esté seleccionado.</a:t>
            </a: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Cada botón es una instancia de la clase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AR" sz="2800" dirty="0" smtClean="0"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AR" sz="2800" dirty="0" smtClean="0">
                <a:latin typeface="+mn-lt"/>
              </a:rPr>
              <a:t>El conjunto de botones se insertan en un </a:t>
            </a:r>
            <a:r>
              <a:rPr lang="es-AR" sz="2800" dirty="0">
                <a:latin typeface="+mn-lt"/>
              </a:rPr>
              <a:t>objeto de clase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ButtonGroup</a:t>
            </a:r>
            <a:r>
              <a:rPr lang="es-A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s-ES_tradn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Los </a:t>
            </a:r>
            <a:r>
              <a:rPr lang="en-US" sz="2800" dirty="0" err="1">
                <a:latin typeface="+mn-lt"/>
              </a:rPr>
              <a:t>atributos</a:t>
            </a:r>
            <a:r>
              <a:rPr lang="en-US" sz="2800" dirty="0">
                <a:latin typeface="+mn-lt"/>
              </a:rPr>
              <a:t> de </a:t>
            </a:r>
            <a:r>
              <a:rPr lang="en-US" sz="2800" dirty="0" err="1">
                <a:latin typeface="+mn-lt"/>
              </a:rPr>
              <a:t>instancia</a:t>
            </a:r>
            <a:r>
              <a:rPr lang="en-US" sz="2800" dirty="0">
                <a:latin typeface="+mn-lt"/>
              </a:rPr>
              <a:t> de la </a:t>
            </a:r>
            <a:r>
              <a:rPr lang="en-US" sz="2800" dirty="0" err="1">
                <a:latin typeface="+mn-lt"/>
              </a:rPr>
              <a:t>clase</a:t>
            </a:r>
            <a:r>
              <a:rPr lang="en-US" sz="2800" dirty="0">
                <a:latin typeface="+mn-lt"/>
              </a:rPr>
              <a:t> son: </a:t>
            </a:r>
            <a:r>
              <a:rPr lang="en-US" sz="2800" dirty="0" smtClean="0">
                <a:latin typeface="+mn-lt"/>
              </a:rPr>
              <a:t>el </a:t>
            </a:r>
            <a:r>
              <a:rPr lang="en-US" sz="2800" b="1" dirty="0" err="1" smtClean="0">
                <a:latin typeface="+mn-lt"/>
              </a:rPr>
              <a:t>texto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>
                <a:latin typeface="+mn-lt"/>
              </a:rPr>
              <a:t>el </a:t>
            </a:r>
            <a:r>
              <a:rPr lang="en-US" sz="2800" b="1" dirty="0" err="1">
                <a:latin typeface="+mn-lt"/>
              </a:rPr>
              <a:t>ícono</a:t>
            </a:r>
            <a:r>
              <a:rPr lang="en-US" sz="2800" dirty="0">
                <a:latin typeface="+mn-lt"/>
              </a:rPr>
              <a:t> y el </a:t>
            </a:r>
            <a:r>
              <a:rPr lang="en-US" sz="2800" b="1" dirty="0" err="1">
                <a:latin typeface="+mn-lt"/>
              </a:rPr>
              <a:t>estado</a:t>
            </a:r>
            <a:r>
              <a:rPr lang="en-US" sz="2800" dirty="0">
                <a:latin typeface="+mn-lt"/>
              </a:rPr>
              <a:t>.</a:t>
            </a:r>
            <a:endParaRPr lang="es-AR" sz="28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/>
              <a:t>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4804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Grupos de botones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Los </a:t>
            </a:r>
            <a:r>
              <a:rPr lang="en-US" sz="2800" dirty="0" err="1"/>
              <a:t>constructores</a:t>
            </a:r>
            <a:r>
              <a:rPr lang="en-US" sz="2800" dirty="0"/>
              <a:t> de un </a:t>
            </a:r>
            <a:r>
              <a:rPr lang="en-US" sz="2800" dirty="0" err="1"/>
              <a:t>objeto</a:t>
            </a:r>
            <a:r>
              <a:rPr lang="en-US" sz="2800" dirty="0"/>
              <a:t> de </a:t>
            </a:r>
            <a:r>
              <a:rPr lang="en-US" sz="2800" dirty="0" err="1"/>
              <a:t>clase</a:t>
            </a:r>
            <a:r>
              <a:rPr lang="en-US" sz="2800" dirty="0"/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son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(Icon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(Icon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s, Icon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s, Icon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s-A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/>
              <a:t>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4659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992888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/>
              <a:t>Ejemplo Seleccionar Mascota de un Grupo de Botones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193700" cy="34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208912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//Declara los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bjetos gráficos  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Mascotas_Radio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/*Objetos Gráficos*/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etiqueta;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						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9134" y="4797152"/>
            <a:ext cx="78089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Cada mascota se asocia a un objeto de clase </a:t>
            </a:r>
            <a:r>
              <a:rPr lang="es-ES_tradnl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endParaRPr lang="es-ES_trad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5593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432048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Mascota_Radio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//Establece los valores de los atributos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endParaRPr lang="es-E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(700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, 320);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(EXIT_ON_CLOSE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//Arma los paneles</a:t>
            </a: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//Inserta los paneles en el panel del </a:t>
            </a:r>
            <a:r>
              <a:rPr lang="es-E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panelImagen,BorderLayout.CENTER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panelControl,BorderLayout.SOUTH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A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5944642"/>
            <a:ext cx="85344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ES" altLang="es-AR" sz="2400" dirty="0" smtClean="0"/>
              <a:t>La estructura del constructor no cambia 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3451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992888" cy="415498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armapanelControl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constantes = {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s-E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Perro","Gato","Conejo","Pato","Cerdo</a:t>
            </a:r>
            <a:r>
              <a:rPr lang="es-E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"};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oyente 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     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[5];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i=0;i&lt;5;i++){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…}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[0].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setSelected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5222" y="5643245"/>
            <a:ext cx="7808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El botón activo es el perro . 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992888" cy="378565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i=0;i&lt;5;i++){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(constantes[i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s-ES" sz="24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setPreferredSize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s-ES" sz="2400" b="1" dirty="0" err="1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(100,30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s-E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</a:t>
            </a:r>
            <a:r>
              <a:rPr lang="es-E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s-E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addActionListener</a:t>
            </a:r>
            <a:r>
              <a:rPr lang="es-E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[0].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setSelected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5282" y="5639768"/>
            <a:ext cx="780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Todos los botones está registrados a un mismo objeto oyente. 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1295400" y="5683250"/>
            <a:ext cx="662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/>
              <a:t>JColorChooser                                                   JEditorPane JTextPane             </a:t>
            </a:r>
            <a:endParaRPr lang="en-US" altLang="es-AR" sz="1600"/>
          </a:p>
        </p:txBody>
      </p:sp>
      <p:pic>
        <p:nvPicPr>
          <p:cNvPr id="8197" name="Picture 18" descr="Color Choos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1525"/>
            <a:ext cx="44196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9" descr="Text pan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47938"/>
            <a:ext cx="30480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48570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err="1" smtClean="0"/>
              <a:t>Displays</a:t>
            </a:r>
            <a:r>
              <a:rPr lang="es-AR" sz="2800" b="1" dirty="0" smtClean="0"/>
              <a:t> Interactivos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7568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208912" cy="341632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OyenteBoton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m;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 = (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e.getActionCommand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+".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5222" y="5042118"/>
            <a:ext cx="78089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Obtiene el comando del </a:t>
            </a:r>
            <a:r>
              <a:rPr lang="es-ES_tradnl" sz="2800" b="1" dirty="0" smtClean="0">
                <a:latin typeface="+mn-lt"/>
                <a:cs typeface="Courier New" panose="02070309020205020404" pitchFamily="49" charset="0"/>
              </a:rPr>
              <a:t>objeto evento </a:t>
            </a: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y usa la cadena de caracteres que corresponde al nombre del archivo que contiene la imagen de la mascota seleccionada. 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4067944" y="3012924"/>
            <a:ext cx="3384376" cy="416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77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//Declara los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bjetos gráficos  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pato ;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gato 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perro 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conejo 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cerdo ;</a:t>
            </a:r>
            <a:endParaRPr lang="es-A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5222" y="5042118"/>
            <a:ext cx="780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En lugar del arreglo podríamos haber declarado cinco variables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//Crea el grupo y cada botón </a:t>
            </a:r>
            <a:endParaRPr lang="es-E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ButtonGroup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     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pato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("pato");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gato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("gato");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perro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("perro");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conejo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("conejo");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cerdo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("cerdo");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5222" y="5319211"/>
            <a:ext cx="78089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El parámetro de cada constructor indica que rótulo de cada botón y también el nombre del archivo que mantiene la imagen de cada mascota.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1104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341632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/*Crea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registra un mismo oyente a todos los botones   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   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Oyente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Oyente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pato.addActionListener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gato.addActionListener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perro.addActionListener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conejo.addActionListener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cerdo.addActionListener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(oyente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5222" y="5319211"/>
            <a:ext cx="780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Todos los botones está registrados a un mismo objeto oyente. 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40031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341632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Agrupa los botones y activa el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botón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perro*/</a:t>
            </a:r>
          </a:p>
          <a:p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perro.setSelected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(true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(pato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(gato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(perro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(conejo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group.add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(cerdo);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7351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267765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/*Inserta 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botones y la 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etiqueta en los paneles*/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(pato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(gato);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(perro);</a:t>
            </a:r>
          </a:p>
          <a:p>
            <a:r>
              <a:rPr lang="es-E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(conejo);</a:t>
            </a:r>
          </a:p>
          <a:p>
            <a:r>
              <a:rPr lang="es-ES" sz="2400" b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(cerdo);            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5890" y="4941168"/>
            <a:ext cx="780897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El orden en el que se insertan los botones es relevante.</a:t>
            </a: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  <a:cs typeface="Courier New" panose="02070309020205020404" pitchFamily="49" charset="0"/>
              </a:rPr>
              <a:t>Cada panel puede tener su propio diagramado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Grupo de Botones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9503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Cajas de opciones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488832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sz="2800" dirty="0">
                <a:latin typeface="+mn-lt"/>
              </a:rPr>
              <a:t>Una </a:t>
            </a:r>
            <a:r>
              <a:rPr lang="es-ES_tradnl" sz="2800" b="1" dirty="0">
                <a:latin typeface="+mn-lt"/>
              </a:rPr>
              <a:t>caja de opciones</a:t>
            </a:r>
            <a:r>
              <a:rPr lang="es-ES_tradnl" sz="2800" dirty="0">
                <a:latin typeface="+mn-lt"/>
              </a:rPr>
              <a:t> puede crearse como una instancia de la clase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JComboBox</a:t>
            </a:r>
            <a:r>
              <a:rPr lang="en-US" sz="2800" dirty="0">
                <a:latin typeface="+mn-lt"/>
              </a:rPr>
              <a:t>, </a:t>
            </a:r>
            <a:r>
              <a:rPr lang="es-ES_tradnl" sz="2800" dirty="0">
                <a:latin typeface="+mn-lt"/>
              </a:rPr>
              <a:t>editable o no editable. </a:t>
            </a:r>
            <a:endParaRPr lang="es-ES_tradnl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Una </a:t>
            </a:r>
            <a:r>
              <a:rPr lang="es-ES_tradnl" sz="2800" dirty="0">
                <a:latin typeface="+mn-lt"/>
              </a:rPr>
              <a:t>caja de opciones</a:t>
            </a:r>
            <a:r>
              <a:rPr lang="es-ES" sz="2800" dirty="0">
                <a:latin typeface="+mn-lt"/>
              </a:rPr>
              <a:t> no editable consta de una </a:t>
            </a:r>
            <a:r>
              <a:rPr lang="es-ES" sz="2800" b="1" dirty="0">
                <a:latin typeface="+mn-lt"/>
              </a:rPr>
              <a:t>lista de valores </a:t>
            </a:r>
            <a:r>
              <a:rPr lang="es-ES" sz="2800" b="1" dirty="0" err="1">
                <a:latin typeface="+mn-lt"/>
              </a:rPr>
              <a:t>drop-down</a:t>
            </a:r>
            <a:r>
              <a:rPr lang="es-ES" sz="2800" b="1" dirty="0">
                <a:latin typeface="+mn-lt"/>
              </a:rPr>
              <a:t> </a:t>
            </a:r>
            <a:r>
              <a:rPr lang="es-ES" sz="2800" dirty="0">
                <a:latin typeface="+mn-lt"/>
              </a:rPr>
              <a:t>y un </a:t>
            </a:r>
            <a:r>
              <a:rPr lang="es-ES" sz="2800" b="1" dirty="0">
                <a:latin typeface="+mn-lt"/>
              </a:rPr>
              <a:t>botón</a:t>
            </a:r>
            <a:r>
              <a:rPr lang="es-ES" sz="2800" dirty="0">
                <a:latin typeface="+mn-lt"/>
              </a:rPr>
              <a:t>. </a:t>
            </a:r>
            <a:endParaRPr lang="es-E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" sz="2800" dirty="0" smtClean="0">
                <a:latin typeface="+mn-lt"/>
              </a:rPr>
              <a:t>Una </a:t>
            </a:r>
            <a:r>
              <a:rPr lang="es-ES" sz="2800" dirty="0">
                <a:latin typeface="+mn-lt"/>
              </a:rPr>
              <a:t>caja de opciones editable tiene además  un campo de texto con un pequeño botón. </a:t>
            </a:r>
            <a:endParaRPr lang="es-E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" sz="2800" dirty="0" smtClean="0">
                <a:latin typeface="+mn-lt"/>
              </a:rPr>
              <a:t>El </a:t>
            </a:r>
            <a:r>
              <a:rPr lang="es-ES" sz="2800" dirty="0">
                <a:latin typeface="+mn-lt"/>
              </a:rPr>
              <a:t>usuario puede elegir una opción de la lista o </a:t>
            </a:r>
            <a:r>
              <a:rPr lang="es-ES" sz="2800" dirty="0" err="1">
                <a:latin typeface="+mn-lt"/>
              </a:rPr>
              <a:t>tipear</a:t>
            </a:r>
            <a:r>
              <a:rPr lang="es-ES" sz="2800" dirty="0">
                <a:latin typeface="+mn-lt"/>
              </a:rPr>
              <a:t> un valor en el campo de texto. </a:t>
            </a:r>
            <a:endParaRPr lang="es-E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El </a:t>
            </a:r>
            <a:r>
              <a:rPr lang="es-ES_tradnl" sz="2800" dirty="0">
                <a:latin typeface="+mn-lt"/>
              </a:rPr>
              <a:t>constructor recibe como parámetro un </a:t>
            </a:r>
            <a:r>
              <a:rPr lang="es-ES_tradnl" sz="2800" b="1" dirty="0">
                <a:latin typeface="+mn-lt"/>
              </a:rPr>
              <a:t>arreglo de objetos de clase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_tradnl" sz="2800" dirty="0">
                <a:latin typeface="+mn-lt"/>
              </a:rPr>
              <a:t>.</a:t>
            </a:r>
            <a:endParaRPr lang="es-AR" sz="28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_tradnl" sz="2800" dirty="0" smtClean="0">
                <a:latin typeface="+mn-lt"/>
              </a:rPr>
              <a:t> </a:t>
            </a:r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05025"/>
            <a:ext cx="4048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Caja de Opciones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5663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268760"/>
            <a:ext cx="8208912" cy="538609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/*Objetos Gráficos*/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etiqueta;</a:t>
            </a: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JComboBox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listaMascotas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panelControl,panelImagen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/*Establece 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valores de los atributos del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(400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250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 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(EXIT_ON_CLOSE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/*Inserta 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los paneles en el panel del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  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	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s-E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…}</a:t>
            </a:r>
            <a:endParaRPr lang="es-E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Opciones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4639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440120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/*Todos los botones quedan registrados a un mismo oyente*/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constantes = { "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Perro","Gato","Conejo","Pato","Cerdo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"};</a:t>
            </a: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listaMascotas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JComboBox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(constantes);    </a:t>
            </a: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listaMascotas.setSelectedIndex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oyente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(); 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listaMascotas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.addActionListener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(oyente);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listaMascotas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Opciones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42191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" descr="Labe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1504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Progress ba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795588"/>
            <a:ext cx="952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Separa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795588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Tool tip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109788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331913" y="3500438"/>
            <a:ext cx="732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/>
              <a:t>JLabel                   JProgressBar                JSeparator                 JToolTip          </a:t>
            </a:r>
            <a:endParaRPr lang="en-US" altLang="es-AR" sz="160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39552" y="48570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err="1" smtClean="0"/>
              <a:t>Displays</a:t>
            </a:r>
            <a:r>
              <a:rPr lang="es-AR" sz="2800" b="1" dirty="0" smtClean="0"/>
              <a:t> no editables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3374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064896" cy="501675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etiqueta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("perro.gif"));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panelImagen.add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(etiqueta);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OyenteCombo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		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listaMascotas.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getSelectedItem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 +".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Opciones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5529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Campos de Texto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objeto de la clase </a:t>
            </a:r>
            <a:r>
              <a:rPr lang="es-AR" sz="2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permite </a:t>
            </a: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leer o mostrar un 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campo de </a:t>
            </a: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texto y debe registrarse a un oyente para que pueda detectar y reaccionar ante un 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evento externo</a:t>
            </a:r>
            <a:r>
              <a:rPr lang="es-A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Algunos constructores provistos por la clase son: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(Document doc, String text, 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text)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text,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col)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endParaRPr lang="es-AR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4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Texto</a:t>
            </a:r>
            <a:endParaRPr lang="es-A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124075"/>
            <a:ext cx="4162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064896" cy="532453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/*Objetos Gráficos*/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etiqueta; </a:t>
            </a: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panelControl,panelImagen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Mascotas_Caja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s-E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//Establece los </a:t>
            </a:r>
            <a:r>
              <a:rPr lang="es-E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valores </a:t>
            </a:r>
            <a:r>
              <a:rPr lang="es-E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los atributos del </a:t>
            </a:r>
            <a:r>
              <a:rPr lang="es-E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endParaRPr lang="es-E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setLayout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(400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250);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(EXIT_ON_CLOSE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s-E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Inserta los paneles en el panel del </a:t>
            </a:r>
            <a:r>
              <a:rPr lang="es-E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s-E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s-E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getContentPane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	 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}…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Texto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6476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064896" cy="501675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/*Todos los botones quedan registrados a un mismo oyente</a:t>
            </a:r>
            <a:r>
              <a:rPr lang="es-E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(8</a:t>
            </a:r>
            <a:r>
              <a:rPr lang="es-E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oCaja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();  </a:t>
            </a:r>
          </a:p>
          <a:p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cTexto.addActionListener</a:t>
            </a:r>
            <a:r>
              <a:rPr lang="es-E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oCaja</a:t>
            </a:r>
            <a:r>
              <a:rPr lang="es-E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s-E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panelControl.add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armaPanelImagen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etiqueta = 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("perro.gif"));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panelImagen.add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(etiqueta);</a:t>
            </a:r>
          </a:p>
          <a:p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E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Texto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8846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064896" cy="255454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OyenteCaja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E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s-E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actionPerformed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ActionEvent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e){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cTexto.getText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etiqueta.setIcon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 + ".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s-E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cTexto.setText</a:t>
            </a:r>
            <a:r>
              <a:rPr lang="es-E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("")</a:t>
            </a:r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  </a:t>
            </a:r>
          </a:p>
          <a:p>
            <a:r>
              <a:rPr lang="es-E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  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Ejemplo Seleccionar Mascota con </a:t>
            </a:r>
          </a:p>
          <a:p>
            <a:r>
              <a:rPr lang="es-AR" sz="2800" b="1" dirty="0" smtClean="0"/>
              <a:t>Caja de Texto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384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 de diálogo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>
                <a:latin typeface="+mn-lt"/>
              </a:rPr>
              <a:t>Un </a:t>
            </a:r>
            <a:r>
              <a:rPr lang="en-US" sz="2800" b="1" dirty="0">
                <a:latin typeface="+mn-lt"/>
              </a:rPr>
              <a:t>panel de </a:t>
            </a:r>
            <a:r>
              <a:rPr lang="en-US" sz="2800" b="1" dirty="0" err="1">
                <a:latin typeface="+mn-lt"/>
              </a:rPr>
              <a:t>diálogo</a:t>
            </a:r>
            <a:r>
              <a:rPr lang="en-US" sz="2800" dirty="0">
                <a:latin typeface="+mn-lt"/>
              </a:rPr>
              <a:t> se </a:t>
            </a:r>
            <a:r>
              <a:rPr lang="en-US" sz="2800" dirty="0" err="1">
                <a:latin typeface="+mn-lt"/>
              </a:rPr>
              <a:t>usa</a:t>
            </a:r>
            <a:r>
              <a:rPr lang="en-US" sz="2800" dirty="0">
                <a:latin typeface="+mn-lt"/>
              </a:rPr>
              <a:t> para leer un valor simple y/o </a:t>
            </a:r>
            <a:r>
              <a:rPr lang="en-US" sz="2800" dirty="0" err="1">
                <a:latin typeface="+mn-lt"/>
              </a:rPr>
              <a:t>mostrar</a:t>
            </a:r>
            <a:r>
              <a:rPr lang="en-US" sz="2800" dirty="0">
                <a:latin typeface="+mn-lt"/>
              </a:rPr>
              <a:t> un </a:t>
            </a:r>
            <a:r>
              <a:rPr lang="en-US" sz="2800" dirty="0" err="1">
                <a:latin typeface="+mn-lt"/>
              </a:rPr>
              <a:t>mensaje</a:t>
            </a:r>
            <a:r>
              <a:rPr lang="en-US" sz="2800" dirty="0">
                <a:latin typeface="+mn-lt"/>
              </a:rPr>
              <a:t>. </a:t>
            </a:r>
            <a:endParaRPr lang="en-U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Los </a:t>
            </a:r>
            <a:r>
              <a:rPr lang="en-US" sz="2800" dirty="0" err="1" smtClean="0">
                <a:latin typeface="+mn-lt"/>
              </a:rPr>
              <a:t>atributos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incluyen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uno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 </a:t>
            </a:r>
            <a:r>
              <a:rPr lang="en-US" sz="2800" dirty="0" err="1">
                <a:latin typeface="+mn-lt"/>
              </a:rPr>
              <a:t>más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botones</a:t>
            </a:r>
            <a:r>
              <a:rPr lang="en-US" sz="2800" dirty="0">
                <a:latin typeface="+mn-lt"/>
              </a:rPr>
              <a:t>. </a:t>
            </a:r>
            <a:endParaRPr lang="en-U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s-ES" sz="2800" dirty="0" smtClean="0">
                <a:latin typeface="+mn-lt"/>
              </a:rPr>
              <a:t>El </a:t>
            </a:r>
            <a:r>
              <a:rPr lang="es-ES" sz="2800" dirty="0">
                <a:latin typeface="+mn-lt"/>
              </a:rPr>
              <a:t>mensaje puede ser un error o una advertencia y puede estar acompañado de una imagen o algún otro elemento. </a:t>
            </a:r>
            <a:endParaRPr lang="es-ES" sz="28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Para </a:t>
            </a:r>
            <a:r>
              <a:rPr lang="en-US" sz="2800" dirty="0" err="1">
                <a:latin typeface="+mn-lt"/>
              </a:rPr>
              <a:t>definir</a:t>
            </a:r>
            <a:r>
              <a:rPr lang="en-US" sz="2800" dirty="0">
                <a:latin typeface="+mn-lt"/>
              </a:rPr>
              <a:t> un </a:t>
            </a:r>
            <a:r>
              <a:rPr lang="en-US" sz="2800" dirty="0" err="1">
                <a:latin typeface="+mn-lt"/>
              </a:rPr>
              <a:t>diálogo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estandar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usamos</a:t>
            </a:r>
            <a:r>
              <a:rPr lang="en-US" sz="2800" dirty="0">
                <a:latin typeface="+mn-lt"/>
              </a:rPr>
              <a:t> la </a:t>
            </a:r>
            <a:r>
              <a:rPr lang="en-US" sz="2800" dirty="0" err="1">
                <a:latin typeface="+mn-lt"/>
              </a:rPr>
              <a:t>clase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800" dirty="0" smtClean="0"/>
              <a:t>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2274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 de diálogo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s-AR" sz="2800" dirty="0">
                <a:latin typeface="+mn-lt"/>
              </a:rPr>
              <a:t>Todo diálogo es dependiente de un </a:t>
            </a:r>
            <a:r>
              <a:rPr lang="es-AR" sz="2800" dirty="0" err="1">
                <a:latin typeface="+mn-lt"/>
              </a:rPr>
              <a:t>frame</a:t>
            </a:r>
            <a:r>
              <a:rPr lang="es-AR" sz="2800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AR" sz="2800" dirty="0">
                <a:latin typeface="+mn-lt"/>
              </a:rPr>
              <a:t>Cuando un </a:t>
            </a:r>
            <a:r>
              <a:rPr lang="es-AR" sz="2800" dirty="0" err="1">
                <a:latin typeface="+mn-lt"/>
              </a:rPr>
              <a:t>frame</a:t>
            </a:r>
            <a:r>
              <a:rPr lang="es-AR" sz="2800" dirty="0">
                <a:latin typeface="+mn-lt"/>
              </a:rPr>
              <a:t> se destruye, también se destruyen los diálogos que dependen de él.</a:t>
            </a:r>
          </a:p>
          <a:p>
            <a:pPr>
              <a:spcBef>
                <a:spcPts val="600"/>
              </a:spcBef>
            </a:pPr>
            <a:r>
              <a:rPr lang="es-AR" sz="2800" dirty="0">
                <a:latin typeface="+mn-lt"/>
              </a:rPr>
              <a:t>Un diálogo es modal cuando bloquea la entrada de datos del usuario a través de todas las demás ventanas.</a:t>
            </a:r>
          </a:p>
          <a:p>
            <a:pPr>
              <a:spcBef>
                <a:spcPts val="600"/>
              </a:spcBef>
            </a:pPr>
            <a:r>
              <a:rPr lang="es-AR" sz="2800" dirty="0">
                <a:latin typeface="+mn-lt"/>
              </a:rPr>
              <a:t>Los cuadros de diálogo  creados con 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s-AR" sz="2800" dirty="0">
                <a:latin typeface="+mn-lt"/>
              </a:rPr>
              <a:t> son modales</a:t>
            </a:r>
            <a:r>
              <a:rPr lang="es-AR" sz="2800" dirty="0" smtClean="0">
                <a:latin typeface="+mn-lt"/>
              </a:rPr>
              <a:t>.</a:t>
            </a:r>
            <a:endParaRPr lang="es-A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9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 de diálogo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7200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s-AR" sz="2800" dirty="0" smtClean="0">
                <a:latin typeface="+mn-lt"/>
                <a:cs typeface="Arial" pitchFamily="34" charset="0"/>
              </a:rPr>
              <a:t>Las </a:t>
            </a:r>
            <a:r>
              <a:rPr lang="es-AR" sz="2800" dirty="0">
                <a:latin typeface="+mn-lt"/>
                <a:cs typeface="Arial" pitchFamily="34" charset="0"/>
              </a:rPr>
              <a:t>clases 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Printing</a:t>
            </a:r>
            <a:r>
              <a:rPr lang="es-AR" sz="2800" dirty="0">
                <a:latin typeface="+mn-lt"/>
                <a:cs typeface="Arial" pitchFamily="34" charset="0"/>
              </a:rPr>
              <a:t>, </a:t>
            </a:r>
            <a:r>
              <a:rPr lang="es-AR" sz="2800" b="1" kern="0" dirty="0" err="1">
                <a:latin typeface="+mn-lt"/>
                <a:cs typeface="Courier New" pitchFamily="49" charset="0"/>
              </a:rPr>
              <a:t>JCol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s-AR" sz="2800" b="1" kern="0" dirty="0" err="1">
                <a:latin typeface="+mn-lt"/>
                <a:cs typeface="Courier New" pitchFamily="49" charset="0"/>
              </a:rPr>
              <a:t>Chooser</a:t>
            </a:r>
            <a:r>
              <a:rPr lang="es-AR" sz="2800" dirty="0">
                <a:latin typeface="+mn-lt"/>
                <a:cs typeface="Arial" pitchFamily="34" charset="0"/>
              </a:rPr>
              <a:t> y 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JFileChooser</a:t>
            </a:r>
            <a:r>
              <a:rPr lang="es-AR" sz="2800" dirty="0">
                <a:latin typeface="+mn-lt"/>
                <a:cs typeface="Arial" pitchFamily="34" charset="0"/>
              </a:rPr>
              <a:t> permiten ofrecer diálogos más específicos.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s-AR" sz="2800" dirty="0">
                <a:latin typeface="+mn-lt"/>
                <a:cs typeface="Arial" pitchFamily="34" charset="0"/>
              </a:rPr>
              <a:t>Para crear un </a:t>
            </a:r>
            <a:r>
              <a:rPr lang="es-AR" sz="2800" i="1" dirty="0">
                <a:latin typeface="+mn-lt"/>
                <a:cs typeface="Arial" pitchFamily="34" charset="0"/>
              </a:rPr>
              <a:t>diálogo a medida </a:t>
            </a:r>
            <a:r>
              <a:rPr lang="es-AR" sz="2800" dirty="0">
                <a:latin typeface="+mn-lt"/>
                <a:cs typeface="Arial" pitchFamily="34" charset="0"/>
              </a:rPr>
              <a:t>se usa la clase </a:t>
            </a:r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JDialog</a:t>
            </a:r>
            <a:r>
              <a:rPr lang="es-AR" sz="2800" dirty="0">
                <a:latin typeface="+mn-lt"/>
                <a:cs typeface="Arial" pitchFamily="34" charset="0"/>
              </a:rPr>
              <a:t> directamente. </a:t>
            </a:r>
            <a:r>
              <a:rPr lang="es-AR" sz="2800" dirty="0" smtClean="0">
                <a:latin typeface="+mn-lt"/>
                <a:cs typeface="Arial" pitchFamily="34" charset="0"/>
              </a:rPr>
              <a:t> Estos diálogos puede ser no modales. </a:t>
            </a:r>
            <a:endParaRPr lang="es-AR" sz="28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 de diálogo</a:t>
            </a:r>
            <a:endParaRPr lang="es-AR" sz="36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1560" y="4437112"/>
            <a:ext cx="77048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Los </a:t>
            </a:r>
            <a:r>
              <a:rPr lang="en-US" sz="28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servicios</a:t>
            </a:r>
            <a:r>
              <a:rPr lang="en-US" sz="2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provistos</a:t>
            </a:r>
            <a:r>
              <a:rPr lang="en-US" sz="2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por</a:t>
            </a:r>
            <a:r>
              <a:rPr lang="en-US" sz="2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ourier New" panose="02070309020205020404" pitchFamily="49" charset="0"/>
              </a:rPr>
              <a:t>son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endParaRPr lang="es-AR" sz="28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0558" y="1412776"/>
            <a:ext cx="790575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7938">
              <a:lnSpc>
                <a:spcPct val="90000"/>
              </a:lnSpc>
              <a:spcBef>
                <a:spcPts val="1200"/>
              </a:spcBef>
              <a:defRPr/>
            </a:pP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Los atributos de  un objeto de clase </a:t>
            </a:r>
            <a:r>
              <a:rPr lang="es-A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son: ícono, texto del título, texto del mensaje y texto del botón</a:t>
            </a:r>
          </a:p>
          <a:p>
            <a:pPr marL="6350" indent="7938">
              <a:lnSpc>
                <a:spcPct val="90000"/>
              </a:lnSpc>
              <a:spcBef>
                <a:spcPts val="1200"/>
              </a:spcBef>
              <a:defRPr/>
            </a:pP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Podemos utilizar un icono personalizado, no utilizar ninguno, o utilizar uno de los cuatro iconos standard de </a:t>
            </a:r>
            <a:r>
              <a:rPr lang="es-A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(</a:t>
            </a:r>
            <a:r>
              <a:rPr lang="es-A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question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s-A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information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s-A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warning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y error).</a:t>
            </a:r>
          </a:p>
          <a:p>
            <a:pPr>
              <a:spcBef>
                <a:spcPct val="0"/>
              </a:spcBef>
              <a:defRPr/>
            </a:pPr>
            <a:endParaRPr lang="es-ES" altLang="es-A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12" descr="Fram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80" y="1700808"/>
            <a:ext cx="33528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39552" y="48570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Contenedores</a:t>
            </a:r>
            <a:endParaRPr lang="es-AR" sz="2800" b="1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064" y="4653136"/>
            <a:ext cx="8207375" cy="1728192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" altLang="es-AR" sz="2800" dirty="0" smtClean="0"/>
              <a:t>Toda GUI tiene al menos un objeto contenedor.</a:t>
            </a:r>
          </a:p>
          <a:p>
            <a:pPr algn="l" eaLnBrk="1" hangingPunct="1">
              <a:spcBef>
                <a:spcPct val="0"/>
              </a:spcBef>
            </a:pPr>
            <a:r>
              <a:rPr lang="es-ES" altLang="es-AR" sz="2800" dirty="0" smtClean="0"/>
              <a:t>Un objeto de clase </a:t>
            </a:r>
            <a:r>
              <a:rPr lang="es-ES" alt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s-ES" altLang="es-AR" sz="2800" dirty="0" smtClean="0"/>
              <a:t> tiene un atributo de clase </a:t>
            </a:r>
            <a:r>
              <a:rPr lang="es-ES" alt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</a:t>
            </a:r>
            <a:r>
              <a:rPr lang="es-ES" altLang="es-AR" sz="2800" dirty="0" smtClean="0"/>
              <a:t> que es el panel de contenido del </a:t>
            </a:r>
            <a:r>
              <a:rPr lang="es-ES" altLang="es-AR" sz="2800" dirty="0" err="1" smtClean="0"/>
              <a:t>frame</a:t>
            </a:r>
            <a:r>
              <a:rPr lang="es-ES" altLang="es-AR" sz="2800" dirty="0" smtClean="0"/>
              <a:t>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09800" y="312420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altLang="es-AR" sz="2800" b="1" dirty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Picture 6" descr="Pane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33625"/>
            <a:ext cx="2628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859842" y="3460750"/>
            <a:ext cx="2117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b="1" dirty="0" err="1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Container</a:t>
            </a:r>
            <a:endParaRPr lang="en-US" altLang="es-AR" sz="2800" b="1" dirty="0">
              <a:solidFill>
                <a:schemeClr val="tx1">
                  <a:tint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Paneles de diálogo</a:t>
            </a:r>
            <a:endParaRPr lang="es-AR" sz="36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34277" y="1412776"/>
            <a:ext cx="778213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s-A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alt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Muestra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diálogo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modal con un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botón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etiquetado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"OK". Se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puede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especificar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icono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y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mensaje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y del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título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omisión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ícono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información</a:t>
            </a:r>
            <a:endParaRPr lang="en-US" altLang="es-AR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s-A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</a:t>
            </a:r>
            <a:r>
              <a:rPr lang="en-US" alt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Muestra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diálogo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modal con dos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botones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etiquetados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"Yes" y "No".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omisión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aparece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ícono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question.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s-A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Debemos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especificar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 los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botones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s-A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Muestra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diálogo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modal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que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obtiene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una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cadena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usuario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 La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cadena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puede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ingresada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por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usuario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en un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cuadro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o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elegida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de un </a:t>
            </a:r>
            <a:r>
              <a:rPr lang="en-US" altLang="es-A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ComboBox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no 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editable. </a:t>
            </a:r>
            <a:r>
              <a:rPr lang="en-US" altLang="es-A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Por</a:t>
            </a:r>
            <a:r>
              <a:rPr lang="en-US" alt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omisión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aparece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el </a:t>
            </a:r>
            <a:r>
              <a:rPr lang="en-US" altLang="es-A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ícono</a:t>
            </a:r>
            <a:r>
              <a:rPr lang="en-US" altLang="es-A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question.</a:t>
            </a:r>
          </a:p>
          <a:p>
            <a:pPr marL="0" indent="0" eaLnBrk="1" hangingPunct="1">
              <a:buFontTx/>
              <a:buNone/>
              <a:defRPr/>
            </a:pPr>
            <a:endParaRPr lang="en-US" altLang="es-AR" sz="2400" kern="0" dirty="0" smtClean="0">
              <a:solidFill>
                <a:srgbClr val="000000"/>
              </a:solidFill>
              <a:latin typeface="Arial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s-AR" sz="24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6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1509476"/>
            <a:ext cx="828092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s-ES" sz="2800" dirty="0" smtClean="0">
                <a:latin typeface="+mn-lt"/>
              </a:rPr>
              <a:t>Por qué hacemos casting?</a:t>
            </a:r>
          </a:p>
          <a:p>
            <a:pPr>
              <a:spcBef>
                <a:spcPts val="1200"/>
              </a:spcBef>
            </a:pPr>
            <a:r>
              <a:rPr lang="es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= (</a:t>
            </a:r>
            <a:r>
              <a:rPr lang="es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s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s-E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e.getSource</a:t>
            </a:r>
            <a:r>
              <a:rPr lang="es-E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1200"/>
              </a:spcBef>
            </a:pPr>
            <a:endParaRPr lang="es-ES" sz="2800" dirty="0" smtClean="0">
              <a:latin typeface="+mn-lt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es-ES" sz="2800" dirty="0" smtClean="0">
                <a:latin typeface="+mn-lt"/>
                <a:cs typeface="Courier New" panose="02070309020205020404" pitchFamily="49" charset="0"/>
              </a:rPr>
              <a:t>Por qué no necesitamos hacer </a:t>
            </a:r>
            <a:r>
              <a:rPr lang="es-ES" sz="2800" dirty="0" err="1" smtClean="0">
                <a:latin typeface="+mn-lt"/>
                <a:cs typeface="Courier New" panose="02070309020205020404" pitchFamily="49" charset="0"/>
              </a:rPr>
              <a:t>instanceOf</a:t>
            </a:r>
            <a:r>
              <a:rPr lang="es-ES" sz="2800" dirty="0" smtClean="0">
                <a:latin typeface="+mn-lt"/>
                <a:cs typeface="Courier New" panose="02070309020205020404" pitchFamily="49" charset="0"/>
              </a:rPr>
              <a:t>?</a:t>
            </a:r>
            <a:endParaRPr lang="es-AR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Herencia y polimorfismo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1997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2997" y="2074664"/>
            <a:ext cx="7500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Courier New" pitchFamily="49" charset="0"/>
              </a:rPr>
              <a:t>boton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.addActionListener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b="1" kern="0" dirty="0" err="1" smtClean="0">
                <a:solidFill>
                  <a:srgbClr val="00B050"/>
                </a:solidFill>
                <a:latin typeface="Courier New" pitchFamily="49" charset="0"/>
              </a:rPr>
              <a:t>oyente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831901"/>
            <a:ext cx="75009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Courier New" pitchFamily="49" charset="0"/>
              </a:rPr>
              <a:t>cTexto</a:t>
            </a:r>
            <a:r>
              <a:rPr lang="en-US" sz="2400" b="1" kern="0" dirty="0" err="1" smtClean="0">
                <a:solidFill>
                  <a:srgbClr val="000000"/>
                </a:solidFill>
                <a:latin typeface="Courier New" pitchFamily="49" charset="0"/>
              </a:rPr>
              <a:t>.addActionListener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b="1" kern="0" dirty="0" err="1" smtClean="0">
                <a:solidFill>
                  <a:srgbClr val="00B050"/>
                </a:solidFill>
                <a:latin typeface="Courier New" pitchFamily="49" charset="0"/>
              </a:rPr>
              <a:t>oCaja</a:t>
            </a:r>
            <a:r>
              <a:rPr lang="en-US" sz="2400" b="1" kern="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435" y="1431726"/>
            <a:ext cx="17859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Courier New" pitchFamily="49" charset="0"/>
              </a:rPr>
              <a:t>JButton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872" y="3574851"/>
            <a:ext cx="7500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Courier New" pitchFamily="49" charset="0"/>
              </a:rPr>
              <a:t>JTextField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9310" y="1360289"/>
            <a:ext cx="2857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kern="0" dirty="0" err="1" smtClean="0">
                <a:solidFill>
                  <a:srgbClr val="00B050"/>
                </a:solidFill>
                <a:latin typeface="Courier New" pitchFamily="49" charset="0"/>
              </a:rPr>
              <a:t>Oyente</a:t>
            </a:r>
            <a:endParaRPr lang="en-US" sz="24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2185" y="3574851"/>
            <a:ext cx="2857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Courier New" pitchFamily="49" charset="0"/>
              </a:rPr>
              <a:t>OyenteCaja</a:t>
            </a:r>
            <a:endParaRPr lang="en-US" sz="24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674315" y="4725144"/>
            <a:ext cx="785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/>
              <a:t>En qué clase se define </a:t>
            </a:r>
            <a:r>
              <a:rPr lang="es-ES" altLang="es-AR" sz="2400" dirty="0" err="1"/>
              <a:t>addActionListener</a:t>
            </a:r>
            <a:r>
              <a:rPr lang="es-ES" altLang="es-AR" sz="2400" dirty="0"/>
              <a:t>?</a:t>
            </a:r>
            <a:endParaRPr lang="en-US" altLang="es-AR" sz="2400" dirty="0"/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674315" y="5368082"/>
            <a:ext cx="785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/>
              <a:t>De qué clase debería ser el parámetro?</a:t>
            </a:r>
            <a:endParaRPr lang="en-US" altLang="es-AR" sz="240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83568" y="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Herencia y Polimorfismo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0286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3568" y="1340768"/>
            <a:ext cx="81369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AR" sz="2800" dirty="0" smtClean="0">
                <a:latin typeface="+mn-lt"/>
              </a:rPr>
              <a:t>Investigue acerca </a:t>
            </a:r>
            <a:r>
              <a:rPr lang="es-AR" sz="2800" dirty="0">
                <a:latin typeface="+mn-lt"/>
              </a:rPr>
              <a:t>de la utilidad y uso de :</a:t>
            </a:r>
            <a:endParaRPr lang="es-AR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+mn-lt"/>
              </a:rPr>
              <a:t>las clases</a:t>
            </a:r>
          </a:p>
          <a:p>
            <a:r>
              <a:rPr lang="es-ES_tradn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JCheckBox</a:t>
            </a:r>
            <a:r>
              <a:rPr lang="es-ES_tradnl" sz="2800" dirty="0" smtClean="0">
                <a:latin typeface="+mn-lt"/>
              </a:rPr>
              <a:t> y </a:t>
            </a:r>
            <a:r>
              <a:rPr lang="es-ES_tradn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A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_tradn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TitledBorder</a:t>
            </a:r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s-ES_tradn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LineBorder</a:t>
            </a:r>
            <a:endParaRPr lang="es-ES_tradnl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_tradnl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_tradnl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+mn-lt"/>
              </a:rPr>
              <a:t>los métodos</a:t>
            </a:r>
          </a:p>
          <a:p>
            <a:r>
              <a:rPr lang="es-A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setPreferredSize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setFont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setBorder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Aprendizaje autónomo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4807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En la clase de hoy</a:t>
            </a:r>
            <a:endParaRPr lang="es-AR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792048" y="1412776"/>
            <a:ext cx="71287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Tipos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Componentes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Etiquetas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Paneles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Botones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Grupos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Botones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Cajas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opciones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Campos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texto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Diálogos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Herencia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Polimorfismo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557163" y="3268141"/>
            <a:ext cx="76152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AR" sz="2800" dirty="0">
                <a:latin typeface="+mn-lt"/>
              </a:rPr>
              <a:t>Cada clase modela un tipo de </a:t>
            </a:r>
            <a:r>
              <a:rPr lang="es-ES" altLang="es-AR" sz="2800" dirty="0" smtClean="0">
                <a:latin typeface="+mn-lt"/>
              </a:rPr>
              <a:t>componente y tiene atributos propios. </a:t>
            </a:r>
            <a:endParaRPr lang="es-ES" altLang="es-AR" sz="28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557162" y="1835880"/>
            <a:ext cx="7903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La </a:t>
            </a:r>
            <a:r>
              <a:rPr lang="en-US" sz="2800" dirty="0" err="1" smtClean="0"/>
              <a:t>clase</a:t>
            </a:r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JComponent</a:t>
            </a:r>
            <a:r>
              <a:rPr lang="en-US" sz="2800" dirty="0" smtClean="0"/>
              <a:t>, </a:t>
            </a:r>
            <a:r>
              <a:rPr lang="en-US" sz="2800" dirty="0" err="1" smtClean="0"/>
              <a:t>derivada</a:t>
            </a:r>
            <a:r>
              <a:rPr lang="en-US" sz="2800" dirty="0" smtClean="0"/>
              <a:t> de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Container</a:t>
            </a:r>
            <a:r>
              <a:rPr lang="en-US" sz="2800" dirty="0" smtClean="0"/>
              <a:t>, </a:t>
            </a:r>
            <a:r>
              <a:rPr lang="en-US" sz="2800" dirty="0" err="1" smtClean="0"/>
              <a:t>es</a:t>
            </a:r>
            <a:r>
              <a:rPr lang="en-US" sz="2800" dirty="0" smtClean="0"/>
              <a:t> la </a:t>
            </a:r>
            <a:r>
              <a:rPr lang="en-US" sz="2800" dirty="0" err="1" smtClean="0"/>
              <a:t>clase</a:t>
            </a:r>
            <a:r>
              <a:rPr lang="en-US" sz="2800" dirty="0" smtClean="0"/>
              <a:t> base de Swing a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cual</a:t>
            </a:r>
            <a:r>
              <a:rPr lang="en-US" sz="2800" dirty="0" smtClean="0"/>
              <a:t> se </a:t>
            </a:r>
            <a:r>
              <a:rPr lang="en-US" sz="2800" dirty="0" err="1" smtClean="0"/>
              <a:t>derivan</a:t>
            </a:r>
            <a:r>
              <a:rPr lang="en-US" sz="2800" dirty="0" smtClean="0"/>
              <a:t> la </a:t>
            </a:r>
            <a:r>
              <a:rPr lang="en-US" sz="2800" dirty="0" err="1" smtClean="0"/>
              <a:t>mayoría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demás</a:t>
            </a:r>
            <a:r>
              <a:rPr lang="en-US" sz="2800" dirty="0" smtClean="0"/>
              <a:t> </a:t>
            </a:r>
            <a:r>
              <a:rPr lang="en-US" sz="2800" dirty="0" err="1" smtClean="0"/>
              <a:t>clases</a:t>
            </a:r>
            <a:r>
              <a:rPr lang="en-US" sz="2800" dirty="0" smtClean="0"/>
              <a:t> de </a:t>
            </a:r>
            <a:r>
              <a:rPr lang="en-US" sz="2800" dirty="0" err="1" smtClean="0"/>
              <a:t>este</a:t>
            </a:r>
            <a:r>
              <a:rPr lang="en-US" sz="2800" dirty="0" smtClean="0"/>
              <a:t>  </a:t>
            </a:r>
            <a:r>
              <a:rPr lang="en-US" sz="2800" dirty="0" err="1" smtClean="0"/>
              <a:t>paquete</a:t>
            </a:r>
            <a:r>
              <a:rPr lang="en-US" sz="2800" dirty="0" smtClean="0"/>
              <a:t>. </a:t>
            </a:r>
            <a:endParaRPr lang="es-AR" sz="2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504056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La clase </a:t>
            </a:r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JComponent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1179" y="4280954"/>
            <a:ext cx="7308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altLang="es-AR" sz="2800" dirty="0"/>
              <a:t>Cada tipo de componente tiene una apariencia estándar pero también puede configurarse de acuerdo a las pautas de diseño que se </a:t>
            </a:r>
            <a:r>
              <a:rPr lang="es-ES" altLang="es-AR" sz="2800" dirty="0" smtClean="0"/>
              <a:t>adopten, estableciendo los valores de los atributos.  </a:t>
            </a:r>
            <a:endParaRPr lang="es-ES" altLang="es-AR" sz="2800" dirty="0"/>
          </a:p>
        </p:txBody>
      </p:sp>
    </p:spTree>
    <p:extLst>
      <p:ext uri="{BB962C8B-B14F-4D97-AF65-F5344CB8AC3E}">
        <p14:creationId xmlns:p14="http://schemas.microsoft.com/office/powerpoint/2010/main" val="26817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539552" y="485700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La clase </a:t>
            </a:r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JComponent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01700"/>
            <a:ext cx="82010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92500" y="1916113"/>
            <a:ext cx="10874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chemeClr val="tx2"/>
                </a:solidFill>
              </a:rPr>
              <a:t>JButton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31840" y="4365624"/>
            <a:ext cx="1156946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400" dirty="0" err="1">
                <a:solidFill>
                  <a:schemeClr val="tx2"/>
                </a:solidFill>
              </a:rPr>
              <a:t>JComboBox</a:t>
            </a:r>
            <a:endParaRPr lang="es-ES" altLang="es-AR" sz="1400" dirty="0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03800" y="2781300"/>
            <a:ext cx="18002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chemeClr val="tx2"/>
                </a:solidFill>
              </a:rPr>
              <a:t>JLabel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92500" y="3284538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chemeClr val="tx2"/>
                </a:solidFill>
              </a:rPr>
              <a:t>JTextField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373346" y="4365625"/>
            <a:ext cx="758494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400" dirty="0" err="1">
                <a:solidFill>
                  <a:schemeClr val="tx2"/>
                </a:solidFill>
              </a:rPr>
              <a:t>JLabel</a:t>
            </a:r>
            <a:endParaRPr lang="es-ES" altLang="es-AR" sz="1400" dirty="0">
              <a:solidFill>
                <a:schemeClr val="tx2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92080" y="4365622"/>
            <a:ext cx="117277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400">
                <a:solidFill>
                  <a:schemeClr val="tx2"/>
                </a:solidFill>
              </a:rPr>
              <a:t>JOptionPane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288786" y="4365623"/>
            <a:ext cx="1003294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400">
                <a:solidFill>
                  <a:schemeClr val="tx2"/>
                </a:solidFill>
              </a:rPr>
              <a:t>JPanel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003800" y="2347913"/>
            <a:ext cx="18002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chemeClr val="tx2"/>
                </a:solidFill>
              </a:rPr>
              <a:t>JCheckBox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83163" y="1916113"/>
            <a:ext cx="18208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>
                <a:solidFill>
                  <a:schemeClr val="tx2"/>
                </a:solidFill>
              </a:rPr>
              <a:t>JRadioButton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39552" y="504056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La clase </a:t>
            </a:r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JComponent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6903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07234" y="1916832"/>
            <a:ext cx="85344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Etiquetas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JLabel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Paneles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JPanel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Botones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JButton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JRadioButton</a:t>
            </a:r>
            <a:r>
              <a:rPr lang="es-ES" altLang="es-AR" sz="2400" kern="0" dirty="0"/>
              <a:t>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JCheckBox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Combo box </a:t>
            </a:r>
            <a:r>
              <a:rPr lang="es-ES" altLang="es-AR" sz="2400" kern="0" dirty="0" smtClean="0">
                <a:latin typeface="+mn-lt"/>
              </a:rPr>
              <a:t>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JComboBox</a:t>
            </a:r>
            <a:endParaRPr kumimoji="0" lang="es-ES" altLang="es-AR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Textos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JTextField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JTextArea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altLang="es-AR" sz="2400" kern="0" dirty="0">
                <a:latin typeface="+mn-lt"/>
              </a:rPr>
              <a:t>Diálogos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JOptionPane</a:t>
            </a:r>
            <a:r>
              <a:rPr lang="es-ES" altLang="es-AR" sz="2400" kern="0" dirty="0"/>
              <a:t>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JDialog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alt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Menúes</a:t>
            </a:r>
            <a:r>
              <a:rPr kumimoji="0" lang="es-ES" alt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   </a:t>
            </a:r>
            <a:r>
              <a:rPr kumimoji="0" lang="es-ES" altLang="es-A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JMenu</a:t>
            </a:r>
            <a:endParaRPr kumimoji="0" lang="es-ES" altLang="es-AR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-99392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/>
              <a:t>El paquete Swing</a:t>
            </a:r>
            <a:endParaRPr lang="es-AR" sz="36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576064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La clase </a:t>
            </a:r>
            <a:r>
              <a:rPr lang="es-A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JComponent</a:t>
            </a:r>
            <a:endParaRPr lang="es-A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5038</TotalTime>
  <Words>3018</Words>
  <Application>Microsoft Office PowerPoint</Application>
  <PresentationFormat>Presentación en pantalla (4:3)</PresentationFormat>
  <Paragraphs>544</Paragraphs>
  <Slides>64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Adyacencia</vt:lpstr>
      <vt:lpstr>Interfaces Gráficas de Usuario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Etiquetas</vt:lpstr>
      <vt:lpstr>Paneles</vt:lpstr>
      <vt:lpstr>Paneles</vt:lpstr>
      <vt:lpstr>Paneles</vt:lpstr>
      <vt:lpstr>Botones</vt:lpstr>
      <vt:lpstr>Botones</vt:lpstr>
      <vt:lpstr>Ejemplo Dos Botones</vt:lpstr>
      <vt:lpstr>Ejemplo Seleccionar Mascota con Botones</vt:lpstr>
      <vt:lpstr>Ejemplo Seleccionar Mascota con Botones</vt:lpstr>
      <vt:lpstr>Ejemplo Seleccionar Mascota con Botones</vt:lpstr>
      <vt:lpstr>Ejemplo Seleccionar Mascota con Botones</vt:lpstr>
      <vt:lpstr>Ejemplo Dos Botones</vt:lpstr>
      <vt:lpstr>Ejemplo Dos Botones</vt:lpstr>
      <vt:lpstr>Ejemplo Dos Botones</vt:lpstr>
      <vt:lpstr>Ejemplo Dos Botones</vt:lpstr>
      <vt:lpstr>Presentación de PowerPoint</vt:lpstr>
      <vt:lpstr>Ejemplo Seleccionar Mascota con Botones</vt:lpstr>
      <vt:lpstr>Ejemplo Seleccionar Mascota con Botones</vt:lpstr>
      <vt:lpstr>Ejemplo Seleccionar Mascota con Botones</vt:lpstr>
      <vt:lpstr>Ejemplo Seleccionar Mascota con Botones</vt:lpstr>
      <vt:lpstr>Ejemplo Seleccionar Mascota con Botones</vt:lpstr>
      <vt:lpstr>Ejemplo Seleccionar Mascota con Botones</vt:lpstr>
      <vt:lpstr>Ejemplo Seleccionar Mascota con Botones</vt:lpstr>
      <vt:lpstr>Grupo de botones</vt:lpstr>
      <vt:lpstr>Grupos de botones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Cajas de opciones</vt:lpstr>
      <vt:lpstr>Presentación de PowerPoint</vt:lpstr>
      <vt:lpstr>Presentación de PowerPoint</vt:lpstr>
      <vt:lpstr>Presentación de PowerPoint</vt:lpstr>
      <vt:lpstr>Presentación de PowerPoint</vt:lpstr>
      <vt:lpstr>Campos de Texto</vt:lpstr>
      <vt:lpstr>Presentación de PowerPoint</vt:lpstr>
      <vt:lpstr>Presentación de PowerPoint</vt:lpstr>
      <vt:lpstr>Presentación de PowerPoint</vt:lpstr>
      <vt:lpstr>Presentación de PowerPoint</vt:lpstr>
      <vt:lpstr>Paneles de diálogo</vt:lpstr>
      <vt:lpstr>Paneles de diálogo</vt:lpstr>
      <vt:lpstr>Paneles de diálogo</vt:lpstr>
      <vt:lpstr>Paneles de diálogo</vt:lpstr>
      <vt:lpstr>Paneles de diálogo</vt:lpstr>
      <vt:lpstr>Herencia y polimorfismo</vt:lpstr>
      <vt:lpstr>Presentación de PowerPoint</vt:lpstr>
      <vt:lpstr>Aprendizaje autónomo</vt:lpstr>
      <vt:lpstr>En la clase de hoy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Gráficas de Usuario</dc:title>
  <dc:creator>Sonia V. Rueda</dc:creator>
  <cp:lastModifiedBy>Sonia V. Rueda</cp:lastModifiedBy>
  <cp:revision>95</cp:revision>
  <dcterms:created xsi:type="dcterms:W3CDTF">2013-11-13T14:24:56Z</dcterms:created>
  <dcterms:modified xsi:type="dcterms:W3CDTF">2017-11-07T20:09:51Z</dcterms:modified>
</cp:coreProperties>
</file>